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690" r:id="rId3"/>
  </p:sldMasterIdLst>
  <p:notesMasterIdLst>
    <p:notesMasterId r:id="rId25"/>
  </p:notesMasterIdLst>
  <p:sldIdLst>
    <p:sldId id="257" r:id="rId4"/>
    <p:sldId id="258" r:id="rId5"/>
    <p:sldId id="259" r:id="rId6"/>
    <p:sldId id="261" r:id="rId7"/>
    <p:sldId id="268" r:id="rId8"/>
    <p:sldId id="269" r:id="rId9"/>
    <p:sldId id="309" r:id="rId10"/>
    <p:sldId id="310" r:id="rId11"/>
    <p:sldId id="311" r:id="rId12"/>
    <p:sldId id="312" r:id="rId13"/>
    <p:sldId id="293" r:id="rId14"/>
    <p:sldId id="270" r:id="rId15"/>
    <p:sldId id="264" r:id="rId16"/>
    <p:sldId id="266" r:id="rId17"/>
    <p:sldId id="267" r:id="rId18"/>
    <p:sldId id="271" r:id="rId19"/>
    <p:sldId id="313" r:id="rId20"/>
    <p:sldId id="303" r:id="rId21"/>
    <p:sldId id="305" r:id="rId22"/>
    <p:sldId id="307" r:id="rId23"/>
    <p:sldId id="30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656119-2772-5CDF-44F6-8608F8AAA2DA}" v="37" dt="2021-05-29T00:26:39.671"/>
    <p1510:client id="{0399384A-D461-3E88-6A8D-CAA56BA4F1E0}" v="85" dt="2021-05-15T03:58:50.751"/>
    <p1510:client id="{0C7ABA85-7C28-42E8-AE25-29AE9A30EC2E}" v="6" dt="2021-05-10T16:25:45.452"/>
    <p1510:client id="{1924E19B-8BFA-91C0-84D0-0FBFF204EFB3}" v="11" dt="2021-05-17T16:51:04.830"/>
    <p1510:client id="{29D98D1F-1F50-B38A-1F71-7CDB209DDDAB}" v="39" dt="2021-06-23T15:55:05.311"/>
    <p1510:client id="{2F3451D1-02B3-0CCD-E776-5C9B59A64299}" v="2077" dt="2021-06-24T18:00:18.610"/>
    <p1510:client id="{430B0610-26B2-7C3E-3FCC-A8BB64E1C93E}" v="9" dt="2021-06-21T10:31:11.037"/>
    <p1510:client id="{5F167BC3-8AA5-3EA4-1B48-466472D5B739}" v="3222" dt="2021-05-10T15:34:36.739"/>
    <p1510:client id="{6401C89F-F0ED-0000-9F59-B440CB26537D}" v="88" dt="2021-05-15T03:03:39.994"/>
    <p1510:client id="{6DDA2981-712E-48A1-BD93-8B9D3E807DB7}" v="731" dt="2021-05-10T16:26:04.258"/>
    <p1510:client id="{8AD366DF-0944-D7FC-01FF-0CCCF0F1A0D4}" v="35" dt="2021-06-19T16:14:06.056"/>
    <p1510:client id="{8E2DF02E-3F8D-44E8-40A5-1D9832114ECF}" v="28" dt="2021-06-05T03:54:06.617"/>
    <p1510:client id="{91D5EF79-5F4A-E998-909A-382D9DC569F0}" v="24" dt="2021-06-10T18:13:42.293"/>
    <p1510:client id="{9794C69F-5023-0000-9F64-B988E5032443}" v="97" dt="2021-05-10T16:43:05.204"/>
    <p1510:client id="{C0D5351E-BB09-A594-2D86-5B7B04829310}" v="4" dt="2021-05-28T16:01:58.595"/>
    <p1510:client id="{CE879682-6BBB-46FD-25F1-27C831AFB751}" v="204" dt="2021-05-29T02:32:22.157"/>
    <p1510:client id="{D2D18F79-9E41-840C-0B68-A4DAAB2421F1}" v="64" dt="2021-06-19T01:29:55.881"/>
    <p1510:client id="{DCC867D0-7D11-E67F-2392-7D1764A8DC22}" v="148" dt="2021-05-24T17:25:06.749"/>
    <p1510:client id="{E5ECAD0B-C12D-D30B-31CB-C71F715CC205}" v="248" dt="2021-06-19T00:59:52.538"/>
    <p1510:client id="{F6372465-2476-534D-10D4-9023FF161002}" v="2314" dt="2021-06-19T00:37:37.805"/>
    <p1510:client id="{FCA0B77E-A70F-56E0-B7C5-726147B96BAB}" v="54" dt="2021-05-17T15:35:49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108DD7-6189-4431-B6F0-6364EDF76FFC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947A0-5F47-43EB-A263-D978CBEA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2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34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09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99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97099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57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87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534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895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25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575274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32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416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25228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56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0338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114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304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93740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35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584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717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742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4986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12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8149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79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2411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44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329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608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968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52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17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3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09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7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4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8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819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1033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2A53ED-41F9-4393-B7A6-856A782729D8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A1B7D9A-0431-400F-B4A9-BFC0E417C15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109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275864" y="6373256"/>
            <a:ext cx="1460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Hà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, 20</a:t>
            </a:r>
            <a:r>
              <a:rPr lang="vi-VN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422D46-08EB-4DCC-9F64-AFA93B859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837" y="458841"/>
            <a:ext cx="1066800" cy="150028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759996"/>
              </p:ext>
            </p:extLst>
          </p:nvPr>
        </p:nvGraphicFramePr>
        <p:xfrm>
          <a:off x="2222309" y="4975479"/>
          <a:ext cx="813816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3463">
                  <a:extLst>
                    <a:ext uri="{9D8B030D-6E8A-4147-A177-3AD203B41FA5}">
                      <a16:colId xmlns:a16="http://schemas.microsoft.com/office/drawing/2014/main" val="3857412004"/>
                    </a:ext>
                  </a:extLst>
                </a:gridCol>
                <a:gridCol w="3491574">
                  <a:extLst>
                    <a:ext uri="{9D8B030D-6E8A-4147-A177-3AD203B41FA5}">
                      <a16:colId xmlns:a16="http://schemas.microsoft.com/office/drawing/2014/main" val="440189994"/>
                    </a:ext>
                  </a:extLst>
                </a:gridCol>
                <a:gridCol w="1433123">
                  <a:extLst>
                    <a:ext uri="{9D8B030D-6E8A-4147-A177-3AD203B41FA5}">
                      <a16:colId xmlns:a16="http://schemas.microsoft.com/office/drawing/2014/main" val="17115886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Phùng</a:t>
                      </a: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Tiến</a:t>
                      </a: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Đạt</a:t>
                      </a:r>
                      <a:endParaRPr lang="en-US" sz="2000" b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ĐTVT.06-K62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20172456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241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Phạm</a:t>
                      </a: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Tiến</a:t>
                      </a: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b="1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Dũng</a:t>
                      </a:r>
                      <a:endParaRPr lang="en-US" sz="2000" b="1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ĐTVT.06-K62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20172501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895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Nguyễn</a:t>
                      </a:r>
                      <a:r>
                        <a:rPr lang="en-US" sz="2000" b="1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Thanh Nam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ĐTVT.06-K62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20172701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985217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83A042-2B72-4606-8879-284B105C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8367A-9F9F-4300-B18F-5FE60BCC021D}" type="slidenum">
              <a:rPr lang="en-US" smtClean="0"/>
              <a:t>1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73BD5D-539E-4D18-9147-4CAE6CD59BA0}"/>
              </a:ext>
            </a:extLst>
          </p:cNvPr>
          <p:cNvSpPr txBox="1"/>
          <p:nvPr/>
        </p:nvSpPr>
        <p:spPr>
          <a:xfrm>
            <a:off x="3324490" y="414553"/>
            <a:ext cx="609055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BÁO CÁO TIẾN ĐỘ BÀI TẬP LỚN</a:t>
            </a: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 MÔN HỆ THỐNG NHÚNG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7701" y="2757606"/>
            <a:ext cx="91228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:Theo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vật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module GPS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web app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hiển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vị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trí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endParaRPr 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F96034-2B0D-4BAB-AC40-174E26D28A8F}"/>
              </a:ext>
            </a:extLst>
          </p:cNvPr>
          <p:cNvSpPr txBox="1"/>
          <p:nvPr/>
        </p:nvSpPr>
        <p:spPr>
          <a:xfrm>
            <a:off x="5052873" y="1537163"/>
            <a:ext cx="3735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***** </a:t>
            </a:r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</a:t>
            </a:r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*****</a:t>
            </a:r>
            <a:endParaRPr lang="en-US"/>
          </a:p>
        </p:txBody>
      </p:sp>
      <p:pic>
        <p:nvPicPr>
          <p:cNvPr id="18" name="Picture 17" descr="C:\Users\Nam\AppData\Local\Microsoft\Windows\INetCache\Content.MSO\A60968CF.tmp">
            <a:extLst>
              <a:ext uri="{FF2B5EF4-FFF2-40B4-BE49-F238E27FC236}">
                <a16:creationId xmlns:a16="http://schemas.microsoft.com/office/drawing/2014/main" id="{BCCAF53B-44E8-43BF-AD2F-16CA56708A1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525" y="466022"/>
            <a:ext cx="1147574" cy="1571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11F0B27-42E7-47EB-9C0A-9557A737E69D}"/>
              </a:ext>
            </a:extLst>
          </p:cNvPr>
          <p:cNvSpPr txBox="1"/>
          <p:nvPr/>
        </p:nvSpPr>
        <p:spPr>
          <a:xfrm>
            <a:off x="2958932" y="4101806"/>
            <a:ext cx="60945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GVHD: TS. Ngô Vũ Đức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CB26C9-6366-4DE9-8919-5BB5E6200188}"/>
              </a:ext>
            </a:extLst>
          </p:cNvPr>
          <p:cNvSpPr txBox="1"/>
          <p:nvPr/>
        </p:nvSpPr>
        <p:spPr>
          <a:xfrm>
            <a:off x="4708400" y="4505170"/>
            <a:ext cx="6094520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1" err="1">
                <a:latin typeface="Arial"/>
                <a:cs typeface="Arial"/>
              </a:rPr>
              <a:t>Thực</a:t>
            </a:r>
            <a:r>
              <a:rPr lang="en-US" sz="2000" b="1">
                <a:latin typeface="Arial"/>
                <a:cs typeface="Arial"/>
              </a:rPr>
              <a:t> </a:t>
            </a:r>
            <a:r>
              <a:rPr lang="en-US" sz="2000" b="1" err="1">
                <a:latin typeface="Arial"/>
                <a:cs typeface="Arial"/>
              </a:rPr>
              <a:t>hiện</a:t>
            </a:r>
            <a:r>
              <a:rPr lang="en-US" sz="2000" b="1">
                <a:latin typeface="Arial"/>
                <a:cs typeface="Arial"/>
              </a:rPr>
              <a:t>: </a:t>
            </a:r>
            <a:r>
              <a:rPr lang="en-US" sz="2000" b="1" err="1">
                <a:latin typeface="Arial"/>
                <a:cs typeface="Arial"/>
              </a:rPr>
              <a:t>Nhóm</a:t>
            </a:r>
            <a:r>
              <a:rPr lang="en-US" sz="2000" b="1">
                <a:latin typeface="Arial"/>
                <a:cs typeface="Arial"/>
              </a:rPr>
              <a:t> 13 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69139575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5E74D143-7DA7-49AA-9B04-9BD549C75BA0}"/>
              </a:ext>
            </a:extLst>
          </p:cNvPr>
          <p:cNvSpPr txBox="1"/>
          <p:nvPr/>
        </p:nvSpPr>
        <p:spPr>
          <a:xfrm>
            <a:off x="238664" y="66135"/>
            <a:ext cx="638067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3200" b="1">
                <a:latin typeface="Arial"/>
                <a:cs typeface="Arial"/>
              </a:rPr>
              <a:t>3.2 Socketio và Websocket</a:t>
            </a:r>
            <a:endParaRPr lang="vi-VN" sz="3200" b="1" dirty="0">
              <a:latin typeface="Arial"/>
              <a:cs typeface="Arial"/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5FD02E67-29DD-412F-8C01-E4C10DDF712B}"/>
              </a:ext>
            </a:extLst>
          </p:cNvPr>
          <p:cNvSpPr txBox="1"/>
          <p:nvPr/>
        </p:nvSpPr>
        <p:spPr>
          <a:xfrm>
            <a:off x="324030" y="640331"/>
            <a:ext cx="107082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ea typeface="+mn-lt"/>
                <a:cs typeface="Arial"/>
              </a:rPr>
              <a:t>Socket.IO là một thư viện cho phép giao tiếp theo thời gian thực, hai chiều và dựa trên sự kiện giữa </a:t>
            </a:r>
            <a:r>
              <a:rPr lang="vi-VN">
                <a:latin typeface="Arial"/>
                <a:ea typeface="+mn-lt"/>
                <a:cs typeface="Arial"/>
              </a:rPr>
              <a:t>trình duyệt và máy chủ. Giao thức sử dụng là websocket</a:t>
            </a:r>
            <a:endParaRPr lang="vi-VN"/>
          </a:p>
        </p:txBody>
      </p:sp>
      <p:pic>
        <p:nvPicPr>
          <p:cNvPr id="7" name="Hình ảnh 7">
            <a:extLst>
              <a:ext uri="{FF2B5EF4-FFF2-40B4-BE49-F238E27FC236}">
                <a16:creationId xmlns:a16="http://schemas.microsoft.com/office/drawing/2014/main" id="{E86BB920-C093-4230-ABE5-B6440F53B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74" y="1273887"/>
            <a:ext cx="9126748" cy="1391624"/>
          </a:xfrm>
          <a:prstGeom prst="rect">
            <a:avLst/>
          </a:prstGeom>
        </p:spPr>
      </p:pic>
      <p:pic>
        <p:nvPicPr>
          <p:cNvPr id="8" name="Hình ảnh 8">
            <a:extLst>
              <a:ext uri="{FF2B5EF4-FFF2-40B4-BE49-F238E27FC236}">
                <a16:creationId xmlns:a16="http://schemas.microsoft.com/office/drawing/2014/main" id="{FFBF3DD6-B89B-4213-900B-A3AF9C500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28" y="3318444"/>
            <a:ext cx="3821501" cy="3110961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D217D660-CDFE-41F7-B0AB-3C2D59344C04}"/>
              </a:ext>
            </a:extLst>
          </p:cNvPr>
          <p:cNvSpPr txBox="1"/>
          <p:nvPr/>
        </p:nvSpPr>
        <p:spPr>
          <a:xfrm>
            <a:off x="236867" y="288230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Websocket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AC37A0F7-48C9-4114-959B-72BE07F752A9}"/>
              </a:ext>
            </a:extLst>
          </p:cNvPr>
          <p:cNvSpPr txBox="1"/>
          <p:nvPr/>
        </p:nvSpPr>
        <p:spPr>
          <a:xfrm>
            <a:off x="6303214" y="288140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Base framing websocket</a:t>
            </a:r>
            <a:endParaRPr lang="vi-VN"/>
          </a:p>
        </p:txBody>
      </p:sp>
      <p:pic>
        <p:nvPicPr>
          <p:cNvPr id="11" name="Hình ảnh 11" descr="Ảnh có chứa bàn&#10;&#10;Mô tả được tự động tạo">
            <a:extLst>
              <a:ext uri="{FF2B5EF4-FFF2-40B4-BE49-F238E27FC236}">
                <a16:creationId xmlns:a16="http://schemas.microsoft.com/office/drawing/2014/main" id="{C74B7A8F-A8DD-4CDA-A4ED-5D9B6FC46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607" y="3427860"/>
            <a:ext cx="6538822" cy="305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63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37508004-738C-4030-B14A-EA919CFB9F25}"/>
              </a:ext>
            </a:extLst>
          </p:cNvPr>
          <p:cNvSpPr txBox="1"/>
          <p:nvPr/>
        </p:nvSpPr>
        <p:spPr>
          <a:xfrm>
            <a:off x="483079" y="123645"/>
            <a:ext cx="942867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b="1">
                <a:latin typeface="Arial"/>
                <a:cs typeface="Arial"/>
              </a:rPr>
              <a:t>3.3 Giao </a:t>
            </a:r>
            <a:r>
              <a:rPr lang="vi-VN" sz="2800" b="1" err="1">
                <a:latin typeface="Arial"/>
                <a:cs typeface="Arial"/>
              </a:rPr>
              <a:t>tiếp</a:t>
            </a:r>
            <a:r>
              <a:rPr lang="vi-VN" sz="2800" b="1">
                <a:latin typeface="Arial"/>
                <a:cs typeface="Arial"/>
              </a:rPr>
              <a:t> UART (</a:t>
            </a:r>
            <a:r>
              <a:rPr lang="vi-VN" sz="2800" b="1" err="1">
                <a:latin typeface="Arial"/>
                <a:cs typeface="Arial"/>
              </a:rPr>
              <a:t>serial</a:t>
            </a:r>
            <a:r>
              <a:rPr lang="vi-VN" sz="2800" b="1" dirty="0">
                <a:latin typeface="Arial"/>
                <a:cs typeface="Arial"/>
              </a:rPr>
              <a:t> </a:t>
            </a:r>
            <a:r>
              <a:rPr lang="vi-VN" sz="2800" b="1" err="1">
                <a:latin typeface="Arial"/>
                <a:cs typeface="Arial"/>
              </a:rPr>
              <a:t>giữa</a:t>
            </a:r>
            <a:r>
              <a:rPr lang="vi-VN" sz="2800" b="1" dirty="0">
                <a:latin typeface="Arial"/>
                <a:cs typeface="Arial"/>
              </a:rPr>
              <a:t> </a:t>
            </a:r>
            <a:r>
              <a:rPr lang="vi-VN" sz="2800" b="1">
                <a:latin typeface="Arial"/>
                <a:cs typeface="Arial"/>
              </a:rPr>
              <a:t>GPS </a:t>
            </a:r>
            <a:r>
              <a:rPr lang="vi-VN" sz="2800" b="1" err="1">
                <a:latin typeface="Arial"/>
                <a:cs typeface="Arial"/>
              </a:rPr>
              <a:t>module</a:t>
            </a:r>
            <a:r>
              <a:rPr lang="vi-VN" sz="2800" b="1">
                <a:latin typeface="Arial"/>
                <a:cs typeface="Arial"/>
              </a:rPr>
              <a:t> và esp</a:t>
            </a:r>
            <a:r>
              <a:rPr lang="vi-VN" sz="2800" b="1" dirty="0">
                <a:latin typeface="Arial"/>
                <a:cs typeface="Arial"/>
              </a:rPr>
              <a:t>)</a:t>
            </a:r>
          </a:p>
        </p:txBody>
      </p:sp>
      <p:pic>
        <p:nvPicPr>
          <p:cNvPr id="5" name="Hình ảnh 5" descr="Ảnh có chứa văn bản, danh thiếp&#10;&#10;Mô tả được tự động tạo">
            <a:extLst>
              <a:ext uri="{FF2B5EF4-FFF2-40B4-BE49-F238E27FC236}">
                <a16:creationId xmlns:a16="http://schemas.microsoft.com/office/drawing/2014/main" id="{85C930DA-C4F1-48D5-8BEA-B079134B8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81" y="643720"/>
            <a:ext cx="5719313" cy="2910747"/>
          </a:xfrm>
          <a:prstGeom prst="rect">
            <a:avLst/>
          </a:prstGeom>
        </p:spPr>
      </p:pic>
      <p:pic>
        <p:nvPicPr>
          <p:cNvPr id="6" name="Hình ảnh 6">
            <a:extLst>
              <a:ext uri="{FF2B5EF4-FFF2-40B4-BE49-F238E27FC236}">
                <a16:creationId xmlns:a16="http://schemas.microsoft.com/office/drawing/2014/main" id="{C629E84A-24F4-4E5E-A33F-0D6F48EF4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330" y="715635"/>
            <a:ext cx="5446142" cy="3087672"/>
          </a:xfrm>
          <a:prstGeom prst="rect">
            <a:avLst/>
          </a:prstGeom>
        </p:spPr>
      </p:pic>
      <p:pic>
        <p:nvPicPr>
          <p:cNvPr id="2" name="Hình ảnh 2">
            <a:extLst>
              <a:ext uri="{FF2B5EF4-FFF2-40B4-BE49-F238E27FC236}">
                <a16:creationId xmlns:a16="http://schemas.microsoft.com/office/drawing/2014/main" id="{C1A1BE6D-113C-4DE0-A676-3EEDF4A2D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98" y="3549121"/>
            <a:ext cx="6970143" cy="2333306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EFF749A7-B858-4115-9DE7-24E04E9A891D}"/>
              </a:ext>
            </a:extLst>
          </p:cNvPr>
          <p:cNvSpPr txBox="1"/>
          <p:nvPr/>
        </p:nvSpPr>
        <p:spPr>
          <a:xfrm>
            <a:off x="7456099" y="471002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Packet UART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47556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8A33031-A9C1-4DE6-BEBB-D7B2070B1D1B}"/>
              </a:ext>
            </a:extLst>
          </p:cNvPr>
          <p:cNvSpPr txBox="1"/>
          <p:nvPr/>
        </p:nvSpPr>
        <p:spPr>
          <a:xfrm>
            <a:off x="253041" y="1101306"/>
            <a:ext cx="458350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b="1">
                <a:latin typeface="Arial"/>
                <a:cs typeface="Arial"/>
              </a:rPr>
              <a:t>4.1 Các </a:t>
            </a:r>
            <a:r>
              <a:rPr lang="vi-VN" sz="2800" b="1" err="1">
                <a:latin typeface="Arial"/>
                <a:cs typeface="Arial"/>
              </a:rPr>
              <a:t>khối</a:t>
            </a:r>
            <a:r>
              <a:rPr lang="vi-VN" sz="2800" b="1" dirty="0">
                <a:latin typeface="Arial"/>
                <a:cs typeface="Arial"/>
              </a:rPr>
              <a:t> </a:t>
            </a:r>
            <a:r>
              <a:rPr lang="vi-VN" sz="2800" b="1" err="1">
                <a:latin typeface="Arial"/>
                <a:cs typeface="Arial"/>
              </a:rPr>
              <a:t>của</a:t>
            </a:r>
            <a:r>
              <a:rPr lang="vi-VN" sz="2800" b="1" dirty="0">
                <a:latin typeface="Arial"/>
                <a:cs typeface="Arial"/>
              </a:rPr>
              <a:t> </a:t>
            </a:r>
            <a:r>
              <a:rPr lang="vi-VN" sz="2800" b="1" err="1">
                <a:latin typeface="Arial"/>
                <a:cs typeface="Arial"/>
              </a:rPr>
              <a:t>hệ</a:t>
            </a:r>
            <a:r>
              <a:rPr lang="vi-VN" sz="2800" b="1" dirty="0">
                <a:latin typeface="Arial"/>
                <a:cs typeface="Arial"/>
              </a:rPr>
              <a:t> </a:t>
            </a:r>
            <a:r>
              <a:rPr lang="vi-VN" sz="2800" b="1" err="1">
                <a:latin typeface="Arial"/>
                <a:cs typeface="Arial"/>
              </a:rPr>
              <a:t>thống</a:t>
            </a:r>
            <a:endParaRPr lang="vi-VN" sz="2800" b="1">
              <a:latin typeface="Arial"/>
              <a:cs typeface="Arial"/>
            </a:endParaRPr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A2082D8B-3054-477A-A97A-E33A2189E3D8}"/>
              </a:ext>
            </a:extLst>
          </p:cNvPr>
          <p:cNvSpPr/>
          <p:nvPr/>
        </p:nvSpPr>
        <p:spPr>
          <a:xfrm>
            <a:off x="519562" y="2237656"/>
            <a:ext cx="2530413" cy="1480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err="1">
                <a:latin typeface="Arial"/>
                <a:cs typeface="Arial"/>
              </a:rPr>
              <a:t>Khối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Things</a:t>
            </a:r>
            <a:endParaRPr lang="vi-VN" err="1"/>
          </a:p>
        </p:txBody>
      </p:sp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E0284475-54F9-4967-9520-78F3BA65BD55}"/>
              </a:ext>
            </a:extLst>
          </p:cNvPr>
          <p:cNvSpPr/>
          <p:nvPr/>
        </p:nvSpPr>
        <p:spPr>
          <a:xfrm>
            <a:off x="4444579" y="2237656"/>
            <a:ext cx="2530414" cy="1480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vi-VN" err="1">
                <a:latin typeface="Arial"/>
                <a:cs typeface="Arial"/>
              </a:rPr>
              <a:t>Khối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kết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nối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với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sever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EC5B9D47-F821-43E3-A2AD-5FC0EBBA6EB0}"/>
              </a:ext>
            </a:extLst>
          </p:cNvPr>
          <p:cNvSpPr/>
          <p:nvPr/>
        </p:nvSpPr>
        <p:spPr>
          <a:xfrm>
            <a:off x="8340845" y="2237656"/>
            <a:ext cx="2530414" cy="1480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vi-VN" dirty="0">
                <a:latin typeface="Arial"/>
                <a:cs typeface="Arial"/>
              </a:rPr>
              <a:t>Khối Ứng dụng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hiển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thị</a:t>
            </a:r>
            <a:endParaRPr lang="vi-VN" dirty="0">
              <a:latin typeface="Arial"/>
              <a:cs typeface="Arial"/>
            </a:endParaRPr>
          </a:p>
        </p:txBody>
      </p:sp>
      <p:cxnSp>
        <p:nvCxnSpPr>
          <p:cNvPr id="2" name="Đường kết nối Mũi tên Thẳng 1">
            <a:extLst>
              <a:ext uri="{FF2B5EF4-FFF2-40B4-BE49-F238E27FC236}">
                <a16:creationId xmlns:a16="http://schemas.microsoft.com/office/drawing/2014/main" id="{A332147D-B439-4472-9D28-75DA10986D2A}"/>
              </a:ext>
            </a:extLst>
          </p:cNvPr>
          <p:cNvCxnSpPr/>
          <p:nvPr/>
        </p:nvCxnSpPr>
        <p:spPr>
          <a:xfrm>
            <a:off x="3050875" y="2871158"/>
            <a:ext cx="1360097" cy="86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Đường kết nối Mũi tên Thẳng 6">
            <a:extLst>
              <a:ext uri="{FF2B5EF4-FFF2-40B4-BE49-F238E27FC236}">
                <a16:creationId xmlns:a16="http://schemas.microsoft.com/office/drawing/2014/main" id="{DB22F0A4-20E9-4EEA-AD80-8350A00CD490}"/>
              </a:ext>
            </a:extLst>
          </p:cNvPr>
          <p:cNvCxnSpPr>
            <a:cxnSpLocks/>
          </p:cNvCxnSpPr>
          <p:nvPr/>
        </p:nvCxnSpPr>
        <p:spPr>
          <a:xfrm>
            <a:off x="6975893" y="2943044"/>
            <a:ext cx="1360097" cy="86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361F6A9-ADD9-486C-AA1C-C98B9F83B5F3}"/>
              </a:ext>
            </a:extLst>
          </p:cNvPr>
          <p:cNvSpPr txBox="1"/>
          <p:nvPr/>
        </p:nvSpPr>
        <p:spPr>
          <a:xfrm>
            <a:off x="253042" y="166777"/>
            <a:ext cx="797655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3200" b="1">
                <a:latin typeface="Arial"/>
                <a:cs typeface="Arial"/>
              </a:rPr>
              <a:t>PHẦN 4 : TRIỂN KHAI HỆ THỐNG</a:t>
            </a:r>
            <a:endParaRPr lang="vi-VN" sz="3200" b="1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44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64EADF6F-E04B-4BE2-A05D-74D1ED8E6ED3}"/>
              </a:ext>
            </a:extLst>
          </p:cNvPr>
          <p:cNvSpPr txBox="1"/>
          <p:nvPr/>
        </p:nvSpPr>
        <p:spPr>
          <a:xfrm>
            <a:off x="583721" y="411192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 u="sng" err="1">
                <a:solidFill>
                  <a:srgbClr val="00B050"/>
                </a:solidFill>
                <a:latin typeface="Arial"/>
                <a:cs typeface="Arial"/>
              </a:rPr>
              <a:t>Khối</a:t>
            </a:r>
            <a:r>
              <a:rPr lang="vi-VN" sz="2400" b="1" u="sng">
                <a:solidFill>
                  <a:srgbClr val="00B050"/>
                </a:solidFill>
                <a:latin typeface="Arial"/>
                <a:cs typeface="Arial"/>
              </a:rPr>
              <a:t> </a:t>
            </a:r>
            <a:r>
              <a:rPr lang="vi-VN" sz="2400" b="1" u="sng" err="1">
                <a:solidFill>
                  <a:srgbClr val="00B050"/>
                </a:solidFill>
                <a:latin typeface="Arial"/>
                <a:cs typeface="Arial"/>
              </a:rPr>
              <a:t>Things</a:t>
            </a:r>
            <a:endParaRPr lang="vi-VN" sz="2400" b="1" u="sng">
              <a:solidFill>
                <a:srgbClr val="00B050"/>
              </a:solidFill>
              <a:latin typeface="Arial"/>
              <a:cs typeface="Arial"/>
            </a:endParaRPr>
          </a:p>
        </p:txBody>
      </p:sp>
      <p:cxnSp>
        <p:nvCxnSpPr>
          <p:cNvPr id="10" name="Straight Arrow Connector 6">
            <a:extLst>
              <a:ext uri="{FF2B5EF4-FFF2-40B4-BE49-F238E27FC236}">
                <a16:creationId xmlns:a16="http://schemas.microsoft.com/office/drawing/2014/main" id="{D62DB6A1-C3DE-4801-A63C-FC2BD942113E}"/>
              </a:ext>
            </a:extLst>
          </p:cNvPr>
          <p:cNvCxnSpPr/>
          <p:nvPr/>
        </p:nvCxnSpPr>
        <p:spPr>
          <a:xfrm>
            <a:off x="5032423" y="2768203"/>
            <a:ext cx="1287014" cy="396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F41A358C-DF9C-4867-AE1A-6EC03FB69817}"/>
              </a:ext>
            </a:extLst>
          </p:cNvPr>
          <p:cNvSpPr txBox="1"/>
          <p:nvPr/>
        </p:nvSpPr>
        <p:spPr>
          <a:xfrm>
            <a:off x="741872" y="4364966"/>
            <a:ext cx="1040633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- </a:t>
            </a:r>
            <a:r>
              <a:rPr lang="vi-VN" err="1">
                <a:latin typeface="Arial"/>
                <a:cs typeface="Arial"/>
              </a:rPr>
              <a:t>Khối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Things</a:t>
            </a:r>
            <a:r>
              <a:rPr lang="vi-VN" dirty="0">
                <a:latin typeface="Arial"/>
                <a:cs typeface="Arial"/>
              </a:rPr>
              <a:t> thu </a:t>
            </a:r>
            <a:r>
              <a:rPr lang="vi-VN" err="1">
                <a:latin typeface="Arial"/>
                <a:cs typeface="Arial"/>
              </a:rPr>
              <a:t>thập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dữ</a:t>
            </a:r>
            <a:r>
              <a:rPr lang="vi-VN" dirty="0">
                <a:latin typeface="Arial"/>
                <a:cs typeface="Arial"/>
              </a:rPr>
              <a:t> </a:t>
            </a:r>
            <a:r>
              <a:rPr lang="vi-VN" err="1">
                <a:latin typeface="Arial"/>
                <a:cs typeface="Arial"/>
              </a:rPr>
              <a:t>tọa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bản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đồ</a:t>
            </a:r>
            <a:br>
              <a:rPr lang="en-US" dirty="0"/>
            </a:br>
            <a:r>
              <a:rPr lang="vi-VN" dirty="0">
                <a:latin typeface="Arial"/>
                <a:cs typeface="Arial"/>
              </a:rPr>
              <a:t>- Thu </a:t>
            </a:r>
            <a:r>
              <a:rPr lang="vi-VN" err="1">
                <a:latin typeface="Arial"/>
                <a:cs typeface="Arial"/>
              </a:rPr>
              <a:t>thập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bằng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cách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kết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nối</a:t>
            </a:r>
            <a:r>
              <a:rPr lang="vi-VN" dirty="0">
                <a:latin typeface="Arial"/>
                <a:cs typeface="Arial"/>
              </a:rPr>
              <a:t> </a:t>
            </a:r>
            <a:r>
              <a:rPr lang="vi-VN" err="1">
                <a:latin typeface="Arial"/>
                <a:cs typeface="Arial"/>
              </a:rPr>
              <a:t>Module</a:t>
            </a:r>
            <a:r>
              <a:rPr lang="vi-VN" dirty="0">
                <a:latin typeface="Arial"/>
                <a:cs typeface="Arial"/>
              </a:rPr>
              <a:t> GPS với esp bằng giao </a:t>
            </a:r>
            <a:r>
              <a:rPr lang="vi-VN" err="1">
                <a:latin typeface="Arial"/>
                <a:cs typeface="Arial"/>
              </a:rPr>
              <a:t>tiếp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Serial</a:t>
            </a:r>
            <a:r>
              <a:rPr lang="vi-VN" dirty="0">
                <a:latin typeface="Arial"/>
                <a:cs typeface="Arial"/>
              </a:rPr>
              <a:t> ( TX RX)</a:t>
            </a:r>
            <a:br>
              <a:rPr lang="vi-VN" dirty="0">
                <a:latin typeface="Arial"/>
                <a:cs typeface="Arial"/>
              </a:rPr>
            </a:br>
            <a:r>
              <a:rPr lang="vi-VN" dirty="0">
                <a:latin typeface="Arial"/>
                <a:cs typeface="Arial"/>
              </a:rPr>
              <a:t>- </a:t>
            </a:r>
            <a:r>
              <a:rPr lang="vi-VN" err="1">
                <a:latin typeface="Arial"/>
                <a:cs typeface="Arial"/>
              </a:rPr>
              <a:t>Dữ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liệu</a:t>
            </a:r>
            <a:r>
              <a:rPr lang="vi-VN" dirty="0">
                <a:latin typeface="Arial"/>
                <a:cs typeface="Arial"/>
              </a:rPr>
              <a:t> thu </a:t>
            </a:r>
            <a:r>
              <a:rPr lang="vi-VN" err="1">
                <a:latin typeface="Arial"/>
                <a:cs typeface="Arial"/>
              </a:rPr>
              <a:t>thập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là</a:t>
            </a:r>
            <a:r>
              <a:rPr lang="vi-VN" dirty="0">
                <a:latin typeface="Arial"/>
                <a:cs typeface="Arial"/>
              </a:rPr>
              <a:t>  </a:t>
            </a:r>
            <a:r>
              <a:rPr lang="vi-VN" err="1">
                <a:latin typeface="Arial"/>
                <a:cs typeface="Arial"/>
              </a:rPr>
              <a:t>giá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trị</a:t>
            </a:r>
            <a:r>
              <a:rPr lang="vi-VN" dirty="0">
                <a:latin typeface="Arial"/>
                <a:cs typeface="Arial"/>
              </a:rPr>
              <a:t> kinh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và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vĩ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bằng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cách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giải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mã</a:t>
            </a:r>
            <a:r>
              <a:rPr lang="vi-VN">
                <a:latin typeface="Arial"/>
                <a:cs typeface="Arial"/>
              </a:rPr>
              <a:t> NMEA bằng thư viện TinyGPS</a:t>
            </a:r>
            <a:br>
              <a:rPr lang="vi-VN" dirty="0">
                <a:latin typeface="Arial"/>
                <a:cs typeface="Arial"/>
              </a:rPr>
            </a:br>
            <a:r>
              <a:rPr lang="vi-VN">
                <a:latin typeface="Arial"/>
                <a:cs typeface="Arial"/>
              </a:rPr>
              <a:t>- </a:t>
            </a:r>
            <a:r>
              <a:rPr lang="vi-VN" err="1">
                <a:latin typeface="Arial"/>
                <a:cs typeface="Arial"/>
              </a:rPr>
              <a:t>Module</a:t>
            </a:r>
            <a:r>
              <a:rPr lang="vi-VN">
                <a:latin typeface="Arial"/>
                <a:cs typeface="Arial"/>
              </a:rPr>
              <a:t> GPS </a:t>
            </a:r>
            <a:r>
              <a:rPr lang="vi-VN" err="1">
                <a:latin typeface="Arial"/>
                <a:cs typeface="Arial"/>
              </a:rPr>
              <a:t>được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sử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dụng</a:t>
            </a:r>
            <a:r>
              <a:rPr lang="vi-VN">
                <a:latin typeface="Arial"/>
                <a:cs typeface="Arial"/>
              </a:rPr>
              <a:t> ở đây </a:t>
            </a:r>
            <a:r>
              <a:rPr lang="vi-VN" err="1">
                <a:latin typeface="Arial"/>
                <a:cs typeface="Arial"/>
              </a:rPr>
              <a:t>là</a:t>
            </a:r>
            <a:r>
              <a:rPr lang="vi-VN">
                <a:latin typeface="Arial"/>
                <a:cs typeface="Arial"/>
              </a:rPr>
              <a:t> module Neo7m</a:t>
            </a:r>
            <a:endParaRPr lang="vi-VN" dirty="0">
              <a:latin typeface="Arial"/>
              <a:cs typeface="Arial"/>
            </a:endParaRPr>
          </a:p>
        </p:txBody>
      </p:sp>
      <p:pic>
        <p:nvPicPr>
          <p:cNvPr id="12" name="Hình ảnh 12" descr="Ảnh có chứa thiết bị điện tử&#10;&#10;Mô tả được tự động tạo">
            <a:extLst>
              <a:ext uri="{FF2B5EF4-FFF2-40B4-BE49-F238E27FC236}">
                <a16:creationId xmlns:a16="http://schemas.microsoft.com/office/drawing/2014/main" id="{FC8762B5-FB67-40C0-A221-52F0F001C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417" y="1934833"/>
            <a:ext cx="1866900" cy="1866900"/>
          </a:xfrm>
          <a:prstGeom prst="rect">
            <a:avLst/>
          </a:prstGeom>
        </p:spPr>
      </p:pic>
      <p:cxnSp>
        <p:nvCxnSpPr>
          <p:cNvPr id="13" name="Straight Arrow Connector 6">
            <a:extLst>
              <a:ext uri="{FF2B5EF4-FFF2-40B4-BE49-F238E27FC236}">
                <a16:creationId xmlns:a16="http://schemas.microsoft.com/office/drawing/2014/main" id="{207B05E8-F6E2-4284-B43C-EAE9AA220955}"/>
              </a:ext>
            </a:extLst>
          </p:cNvPr>
          <p:cNvCxnSpPr>
            <a:cxnSpLocks/>
          </p:cNvCxnSpPr>
          <p:nvPr/>
        </p:nvCxnSpPr>
        <p:spPr>
          <a:xfrm flipH="1" flipV="1">
            <a:off x="4852948" y="3526721"/>
            <a:ext cx="1415929" cy="178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641F4709-AC60-4C4E-AD64-35749F042670}"/>
              </a:ext>
            </a:extLst>
          </p:cNvPr>
          <p:cNvSpPr txBox="1"/>
          <p:nvPr/>
        </p:nvSpPr>
        <p:spPr>
          <a:xfrm>
            <a:off x="5299494" y="242402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TX</a:t>
            </a:r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2773266E-053D-49C7-A92E-B85A381201D5}"/>
              </a:ext>
            </a:extLst>
          </p:cNvPr>
          <p:cNvSpPr txBox="1"/>
          <p:nvPr/>
        </p:nvSpPr>
        <p:spPr>
          <a:xfrm>
            <a:off x="5299493" y="31860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RX</a:t>
            </a:r>
          </a:p>
        </p:txBody>
      </p:sp>
      <p:pic>
        <p:nvPicPr>
          <p:cNvPr id="2" name="Picture 4" descr="ESP8266 Wifi Node MCU | Điện Tử DAT">
            <a:extLst>
              <a:ext uri="{FF2B5EF4-FFF2-40B4-BE49-F238E27FC236}">
                <a16:creationId xmlns:a16="http://schemas.microsoft.com/office/drawing/2014/main" id="{A05F5703-B46E-4E88-90AA-2CD85A46F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937" y="2160793"/>
            <a:ext cx="1945941" cy="1945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23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8F5E36C-7655-486D-AC14-5C3036814525}"/>
              </a:ext>
            </a:extLst>
          </p:cNvPr>
          <p:cNvSpPr txBox="1"/>
          <p:nvPr/>
        </p:nvSpPr>
        <p:spPr>
          <a:xfrm>
            <a:off x="928777" y="411192"/>
            <a:ext cx="415218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 u="sng" err="1">
                <a:solidFill>
                  <a:srgbClr val="002060"/>
                </a:solidFill>
                <a:latin typeface="Arial"/>
                <a:cs typeface="Arial"/>
              </a:rPr>
              <a:t>Khối</a:t>
            </a:r>
            <a:r>
              <a:rPr lang="vi-VN" sz="2400" b="1" u="sng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lang="vi-VN" sz="2400" b="1" u="sng" err="1">
                <a:solidFill>
                  <a:srgbClr val="002060"/>
                </a:solidFill>
                <a:latin typeface="Arial"/>
                <a:cs typeface="Arial"/>
              </a:rPr>
              <a:t>kết</a:t>
            </a:r>
            <a:r>
              <a:rPr lang="vi-VN" sz="2400" b="1" u="sng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lang="vi-VN" sz="2400" b="1" u="sng" err="1">
                <a:solidFill>
                  <a:srgbClr val="002060"/>
                </a:solidFill>
                <a:latin typeface="Arial"/>
                <a:cs typeface="Arial"/>
              </a:rPr>
              <a:t>nối</a:t>
            </a:r>
            <a:r>
              <a:rPr lang="vi-VN" sz="2400" b="1" u="sng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lang="vi-VN" sz="2400" b="1" u="sng" err="1">
                <a:solidFill>
                  <a:srgbClr val="002060"/>
                </a:solidFill>
                <a:latin typeface="Arial"/>
                <a:cs typeface="Arial"/>
              </a:rPr>
              <a:t>với</a:t>
            </a:r>
            <a:r>
              <a:rPr lang="vi-VN" sz="2400" b="1" u="sng">
                <a:solidFill>
                  <a:srgbClr val="002060"/>
                </a:solidFill>
                <a:latin typeface="Arial"/>
                <a:cs typeface="Arial"/>
              </a:rPr>
              <a:t> Server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BCD6BD25-EDE8-49C3-BE74-A0479D02CBD1}"/>
              </a:ext>
            </a:extLst>
          </p:cNvPr>
          <p:cNvSpPr txBox="1"/>
          <p:nvPr/>
        </p:nvSpPr>
        <p:spPr>
          <a:xfrm>
            <a:off x="928778" y="5357003"/>
            <a:ext cx="911555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2 nhiệm vụ quan trọng đó là </a:t>
            </a:r>
            <a:br>
              <a:rPr lang="vi-VN" dirty="0">
                <a:latin typeface="Arial"/>
                <a:cs typeface="Arial"/>
              </a:rPr>
            </a:br>
            <a:r>
              <a:rPr lang="vi-VN" dirty="0">
                <a:latin typeface="Arial"/>
                <a:cs typeface="Arial"/>
              </a:rPr>
              <a:t>- Cài đặt ESP8266 trở thành 1 socket client để kết nối với socket sever</a:t>
            </a:r>
            <a:br>
              <a:rPr lang="en-US" dirty="0"/>
            </a:br>
            <a:r>
              <a:rPr lang="vi-VN" dirty="0">
                <a:latin typeface="Arial"/>
                <a:cs typeface="Arial"/>
              </a:rPr>
              <a:t>- </a:t>
            </a:r>
            <a:r>
              <a:rPr lang="en-GB" dirty="0" err="1">
                <a:latin typeface="Arial"/>
                <a:cs typeface="Arial"/>
              </a:rPr>
              <a:t>Esp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sử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dụng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socketIo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để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có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thể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đẩy</a:t>
            </a:r>
            <a:r>
              <a:rPr lang="en-GB" dirty="0">
                <a:latin typeface="Arial"/>
                <a:cs typeface="Arial"/>
              </a:rPr>
              <a:t> data </a:t>
            </a:r>
            <a:r>
              <a:rPr lang="en-GB" dirty="0" err="1">
                <a:latin typeface="Arial"/>
                <a:cs typeface="Arial"/>
              </a:rPr>
              <a:t>lên</a:t>
            </a:r>
            <a:r>
              <a:rPr lang="en-GB" dirty="0">
                <a:latin typeface="Arial"/>
                <a:cs typeface="Arial"/>
              </a:rPr>
              <a:t> sever </a:t>
            </a:r>
            <a:r>
              <a:rPr lang="en-GB" dirty="0" err="1">
                <a:latin typeface="Arial"/>
                <a:cs typeface="Arial"/>
              </a:rPr>
              <a:t>theo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một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sự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kiện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là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sendData</a:t>
            </a:r>
            <a:endParaRPr lang="vi-VN" dirty="0">
              <a:latin typeface="Arial"/>
              <a:cs typeface="Arial"/>
            </a:endParaRPr>
          </a:p>
        </p:txBody>
      </p:sp>
      <p:pic>
        <p:nvPicPr>
          <p:cNvPr id="2" name="Hình ảnh 2">
            <a:extLst>
              <a:ext uri="{FF2B5EF4-FFF2-40B4-BE49-F238E27FC236}">
                <a16:creationId xmlns:a16="http://schemas.microsoft.com/office/drawing/2014/main" id="{28EDDAC1-8067-4BD1-B93A-9D141EB30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05" y="1020236"/>
            <a:ext cx="7401463" cy="3466056"/>
          </a:xfrm>
          <a:prstGeom prst="rect">
            <a:avLst/>
          </a:prstGeom>
        </p:spPr>
      </p:pic>
      <p:pic>
        <p:nvPicPr>
          <p:cNvPr id="3" name="Picture 4" descr="ESP8266 Wifi Node MCU | Điện Tử DAT">
            <a:extLst>
              <a:ext uri="{FF2B5EF4-FFF2-40B4-BE49-F238E27FC236}">
                <a16:creationId xmlns:a16="http://schemas.microsoft.com/office/drawing/2014/main" id="{74ECD263-0F16-4F85-B86D-36517DC88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8861" y="3095321"/>
            <a:ext cx="1945941" cy="1945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11">
            <a:extLst>
              <a:ext uri="{FF2B5EF4-FFF2-40B4-BE49-F238E27FC236}">
                <a16:creationId xmlns:a16="http://schemas.microsoft.com/office/drawing/2014/main" id="{F1F56B87-BFB8-4B6C-AF64-67228A5A22DB}"/>
              </a:ext>
            </a:extLst>
          </p:cNvPr>
          <p:cNvCxnSpPr/>
          <p:nvPr/>
        </p:nvCxnSpPr>
        <p:spPr>
          <a:xfrm flipV="1">
            <a:off x="7434716" y="4097046"/>
            <a:ext cx="1857277" cy="517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8" descr="Value, server Free Icon of WHCompare Isometric Web Hosting &amp; Servers">
            <a:extLst>
              <a:ext uri="{FF2B5EF4-FFF2-40B4-BE49-F238E27FC236}">
                <a16:creationId xmlns:a16="http://schemas.microsoft.com/office/drawing/2014/main" id="{546CDA95-4537-4F9C-B2D4-7728F52E8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4769" y="2953919"/>
            <a:ext cx="2132455" cy="213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B60D7B0B-4ADE-4AAF-B20F-61DF642F0886}"/>
              </a:ext>
            </a:extLst>
          </p:cNvPr>
          <p:cNvSpPr txBox="1"/>
          <p:nvPr/>
        </p:nvSpPr>
        <p:spPr>
          <a:xfrm>
            <a:off x="5946475" y="45806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ESP8266</a:t>
            </a: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035E8F08-97AB-4E68-A853-61A6EBACC9F3}"/>
              </a:ext>
            </a:extLst>
          </p:cNvPr>
          <p:cNvSpPr txBox="1"/>
          <p:nvPr/>
        </p:nvSpPr>
        <p:spPr>
          <a:xfrm>
            <a:off x="9741199" y="509731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Sever</a:t>
            </a:r>
            <a:endParaRPr lang="vi-V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39DBC4-EFF7-4C02-AA61-B25F8A5FE8B6}"/>
              </a:ext>
            </a:extLst>
          </p:cNvPr>
          <p:cNvSpPr txBox="1"/>
          <p:nvPr/>
        </p:nvSpPr>
        <p:spPr>
          <a:xfrm>
            <a:off x="7262140" y="3704284"/>
            <a:ext cx="3270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.emit(“</a:t>
            </a:r>
            <a:r>
              <a:rPr lang="en-GB" dirty="0" err="1"/>
              <a:t>sendData</a:t>
            </a:r>
            <a:r>
              <a:rPr lang="en-GB" dirty="0"/>
              <a:t>, data)</a:t>
            </a:r>
          </a:p>
        </p:txBody>
      </p:sp>
    </p:spTree>
    <p:extLst>
      <p:ext uri="{BB962C8B-B14F-4D97-AF65-F5344CB8AC3E}">
        <p14:creationId xmlns:p14="http://schemas.microsoft.com/office/powerpoint/2010/main" val="4235173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31B2112-8E99-4B42-862E-BF2A2AB35803}"/>
              </a:ext>
            </a:extLst>
          </p:cNvPr>
          <p:cNvSpPr txBox="1"/>
          <p:nvPr/>
        </p:nvSpPr>
        <p:spPr>
          <a:xfrm>
            <a:off x="813758" y="267419"/>
            <a:ext cx="503840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 u="sng" dirty="0">
                <a:solidFill>
                  <a:srgbClr val="FFC000"/>
                </a:solidFill>
                <a:latin typeface="Arial"/>
                <a:cs typeface="Arial"/>
              </a:rPr>
              <a:t>Khối Ứng dụng</a:t>
            </a:r>
            <a:r>
              <a:rPr lang="en-GB" sz="2400" b="1" u="sng" dirty="0">
                <a:solidFill>
                  <a:srgbClr val="FFC000"/>
                </a:solidFill>
                <a:latin typeface="Arial"/>
                <a:cs typeface="Arial"/>
              </a:rPr>
              <a:t> </a:t>
            </a:r>
            <a:r>
              <a:rPr lang="en-GB" sz="2400" b="1" u="sng" dirty="0" err="1">
                <a:solidFill>
                  <a:srgbClr val="FFC000"/>
                </a:solidFill>
                <a:latin typeface="Arial"/>
                <a:cs typeface="Arial"/>
              </a:rPr>
              <a:t>hiển</a:t>
            </a:r>
            <a:r>
              <a:rPr lang="en-GB" sz="2400" b="1" u="sng" dirty="0">
                <a:solidFill>
                  <a:srgbClr val="FFC000"/>
                </a:solidFill>
                <a:latin typeface="Arial"/>
                <a:cs typeface="Arial"/>
              </a:rPr>
              <a:t> </a:t>
            </a:r>
            <a:r>
              <a:rPr lang="en-GB" sz="2400" b="1" u="sng" dirty="0" err="1">
                <a:solidFill>
                  <a:srgbClr val="FFC000"/>
                </a:solidFill>
                <a:latin typeface="Arial"/>
                <a:cs typeface="Arial"/>
              </a:rPr>
              <a:t>thị</a:t>
            </a:r>
            <a:endParaRPr lang="vi-VN" sz="2400" b="1" u="sng" dirty="0">
              <a:solidFill>
                <a:srgbClr val="FFC000"/>
              </a:solidFill>
              <a:latin typeface="Arial"/>
              <a:cs typeface="Arial"/>
            </a:endParaRPr>
          </a:p>
        </p:txBody>
      </p:sp>
      <p:pic>
        <p:nvPicPr>
          <p:cNvPr id="6" name="Picture 8" descr="Value, server Free Icon of WHCompare Isometric Web Hosting &amp; Servers">
            <a:extLst>
              <a:ext uri="{FF2B5EF4-FFF2-40B4-BE49-F238E27FC236}">
                <a16:creationId xmlns:a16="http://schemas.microsoft.com/office/drawing/2014/main" id="{225D7D72-7FBD-4182-B270-9612FD4F5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731" y="711050"/>
            <a:ext cx="2132455" cy="213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0BBF46CD-D9D3-4CA2-970E-823BD4A2F9F9}"/>
              </a:ext>
            </a:extLst>
          </p:cNvPr>
          <p:cNvSpPr txBox="1"/>
          <p:nvPr/>
        </p:nvSpPr>
        <p:spPr>
          <a:xfrm>
            <a:off x="2495909" y="320039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 err="1">
                <a:latin typeface="Arial"/>
                <a:cs typeface="Arial"/>
              </a:rPr>
              <a:t>Sever</a:t>
            </a:r>
            <a:endParaRPr lang="vi-VN" err="1"/>
          </a:p>
        </p:txBody>
      </p:sp>
      <p:pic>
        <p:nvPicPr>
          <p:cNvPr id="9" name="Picture 10" descr="Không có mô tả.">
            <a:extLst>
              <a:ext uri="{FF2B5EF4-FFF2-40B4-BE49-F238E27FC236}">
                <a16:creationId xmlns:a16="http://schemas.microsoft.com/office/drawing/2014/main" id="{8D3F13FC-908C-41A1-94DF-C9794D294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775" y="988358"/>
            <a:ext cx="3340957" cy="187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6EB2453-8648-4BF4-80CE-A69897A8A90E}"/>
              </a:ext>
            </a:extLst>
          </p:cNvPr>
          <p:cNvSpPr txBox="1"/>
          <p:nvPr/>
        </p:nvSpPr>
        <p:spPr>
          <a:xfrm>
            <a:off x="7527985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err="1">
                <a:latin typeface="Arial"/>
                <a:cs typeface="Arial"/>
              </a:rPr>
              <a:t>Web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app</a:t>
            </a:r>
            <a:r>
              <a:rPr lang="vi-VN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App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mobile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D4F824A-992F-4DC3-9C06-4E403B6E62E4}"/>
              </a:ext>
            </a:extLst>
          </p:cNvPr>
          <p:cNvCxnSpPr/>
          <p:nvPr/>
        </p:nvCxnSpPr>
        <p:spPr>
          <a:xfrm flipV="1">
            <a:off x="4429849" y="2285499"/>
            <a:ext cx="1857277" cy="517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CC781F82-94D8-434E-BEDE-8CA770653E60}"/>
              </a:ext>
            </a:extLst>
          </p:cNvPr>
          <p:cNvSpPr txBox="1"/>
          <p:nvPr/>
        </p:nvSpPr>
        <p:spPr>
          <a:xfrm>
            <a:off x="871267" y="3847382"/>
            <a:ext cx="79909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Framework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và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thư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dirty="0" err="1">
                <a:latin typeface="Arial"/>
                <a:cs typeface="Arial"/>
              </a:rPr>
              <a:t>viện</a:t>
            </a:r>
            <a:r>
              <a:rPr lang="vi-VN" dirty="0">
                <a:latin typeface="Arial"/>
                <a:cs typeface="Arial"/>
              </a:rPr>
              <a:t> được sử dụng là Nodejs</a:t>
            </a:r>
            <a:r>
              <a:rPr lang="en-GB" dirty="0">
                <a:latin typeface="Arial"/>
                <a:cs typeface="Arial"/>
              </a:rPr>
              <a:t> express</a:t>
            </a:r>
            <a:r>
              <a:rPr lang="vi-VN" dirty="0">
                <a:latin typeface="Arial"/>
                <a:cs typeface="Arial"/>
              </a:rPr>
              <a:t> cho web </a:t>
            </a:r>
          </a:p>
          <a:p>
            <a:r>
              <a:rPr lang="vi-VN" dirty="0">
                <a:latin typeface="Arial"/>
                <a:cs typeface="Arial"/>
              </a:rPr>
              <a:t>Bên cạnh đó là sử dụng thêm API : Mapbox để hiển thị được map</a:t>
            </a:r>
          </a:p>
        </p:txBody>
      </p:sp>
    </p:spTree>
    <p:extLst>
      <p:ext uri="{BB962C8B-B14F-4D97-AF65-F5344CB8AC3E}">
        <p14:creationId xmlns:p14="http://schemas.microsoft.com/office/powerpoint/2010/main" val="2744902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BEC4E20-333C-4B9E-9B7B-E357EE419B6D}"/>
              </a:ext>
            </a:extLst>
          </p:cNvPr>
          <p:cNvSpPr txBox="1"/>
          <p:nvPr/>
        </p:nvSpPr>
        <p:spPr>
          <a:xfrm>
            <a:off x="209909" y="195532"/>
            <a:ext cx="441097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b="1">
                <a:latin typeface="Arial"/>
                <a:cs typeface="Arial"/>
              </a:rPr>
              <a:t>THIẾT KẾ PHẦN CỨNG</a:t>
            </a:r>
            <a:endParaRPr lang="vi-VN" sz="2800">
              <a:cs typeface="Arial" panose="020B0604020202020204" pitchFamily="34" charset="0"/>
            </a:endParaRPr>
          </a:p>
        </p:txBody>
      </p:sp>
      <p:pic>
        <p:nvPicPr>
          <p:cNvPr id="5" name="Hình ảnh 6">
            <a:extLst>
              <a:ext uri="{FF2B5EF4-FFF2-40B4-BE49-F238E27FC236}">
                <a16:creationId xmlns:a16="http://schemas.microsoft.com/office/drawing/2014/main" id="{2796D6C5-23A5-47F4-8CDC-D09A66033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51" y="624776"/>
            <a:ext cx="7919049" cy="3351202"/>
          </a:xfrm>
          <a:prstGeom prst="rect">
            <a:avLst/>
          </a:prstGeom>
        </p:spPr>
      </p:pic>
      <p:pic>
        <p:nvPicPr>
          <p:cNvPr id="7" name="Hình ảnh 4">
            <a:extLst>
              <a:ext uri="{FF2B5EF4-FFF2-40B4-BE49-F238E27FC236}">
                <a16:creationId xmlns:a16="http://schemas.microsoft.com/office/drawing/2014/main" id="{F63E63DC-3E36-412D-8B50-C5E9CA25E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079" y="3296581"/>
            <a:ext cx="3950896" cy="3010911"/>
          </a:xfrm>
          <a:prstGeom prst="rect">
            <a:avLst/>
          </a:prstGeom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D928254-EF4A-48E7-9E9C-DEE037706986}"/>
              </a:ext>
            </a:extLst>
          </p:cNvPr>
          <p:cNvSpPr txBox="1"/>
          <p:nvPr/>
        </p:nvSpPr>
        <p:spPr>
          <a:xfrm>
            <a:off x="2409645" y="38042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Sơ đồ nguyên lí</a:t>
            </a:r>
            <a:endParaRPr lang="vi-VN"/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DBDBB888-EE25-4753-B4C1-537847FA2E3A}"/>
              </a:ext>
            </a:extLst>
          </p:cNvPr>
          <p:cNvSpPr txBox="1"/>
          <p:nvPr/>
        </p:nvSpPr>
        <p:spPr>
          <a:xfrm>
            <a:off x="9151728" y="282569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Sơ đồ mạch in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81186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90657912-59D2-4E09-97A4-49C7EDC9B95A}"/>
              </a:ext>
            </a:extLst>
          </p:cNvPr>
          <p:cNvSpPr/>
          <p:nvPr/>
        </p:nvSpPr>
        <p:spPr>
          <a:xfrm>
            <a:off x="244594" y="2322123"/>
            <a:ext cx="1337093" cy="12364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>
                <a:latin typeface="Arial"/>
                <a:cs typeface="Arial"/>
              </a:rPr>
              <a:t>GPS module</a:t>
            </a:r>
            <a:endParaRPr lang="vi-VN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77E8FF85-F677-4ED0-95CF-CA75244F0B5F}"/>
              </a:ext>
            </a:extLst>
          </p:cNvPr>
          <p:cNvSpPr/>
          <p:nvPr/>
        </p:nvSpPr>
        <p:spPr>
          <a:xfrm>
            <a:off x="3323054" y="2366472"/>
            <a:ext cx="1319547" cy="1230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vi-VN">
                <a:latin typeface="Arial"/>
                <a:cs typeface="Arial"/>
              </a:rPr>
              <a:t>ESP8266</a:t>
            </a:r>
          </a:p>
        </p:txBody>
      </p:sp>
      <p:cxnSp>
        <p:nvCxnSpPr>
          <p:cNvPr id="12" name="Đường kết nối Mũi tên Thẳng 11">
            <a:extLst>
              <a:ext uri="{FF2B5EF4-FFF2-40B4-BE49-F238E27FC236}">
                <a16:creationId xmlns:a16="http://schemas.microsoft.com/office/drawing/2014/main" id="{39F77007-B83C-4CA8-A6B5-5CB697313DFC}"/>
              </a:ext>
            </a:extLst>
          </p:cNvPr>
          <p:cNvCxnSpPr/>
          <p:nvPr/>
        </p:nvCxnSpPr>
        <p:spPr>
          <a:xfrm flipV="1">
            <a:off x="1582588" y="2919658"/>
            <a:ext cx="1731472" cy="1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738C4C08-D2C6-4C57-9FBE-F282FAB85101}"/>
              </a:ext>
            </a:extLst>
          </p:cNvPr>
          <p:cNvSpPr txBox="1"/>
          <p:nvPr/>
        </p:nvSpPr>
        <p:spPr>
          <a:xfrm>
            <a:off x="1944924" y="259946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TX, RX</a:t>
            </a:r>
            <a:endParaRPr lang="vi-VN"/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27D343AB-E85A-4E59-A514-421A762FC995}"/>
              </a:ext>
            </a:extLst>
          </p:cNvPr>
          <p:cNvSpPr txBox="1"/>
          <p:nvPr/>
        </p:nvSpPr>
        <p:spPr>
          <a:xfrm>
            <a:off x="306957" y="387254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Raw NMEA</a:t>
            </a:r>
            <a:endParaRPr lang="vi-VN"/>
          </a:p>
        </p:txBody>
      </p:sp>
      <p:cxnSp>
        <p:nvCxnSpPr>
          <p:cNvPr id="15" name="Đường kết nối Mũi tên Thẳng 14">
            <a:extLst>
              <a:ext uri="{FF2B5EF4-FFF2-40B4-BE49-F238E27FC236}">
                <a16:creationId xmlns:a16="http://schemas.microsoft.com/office/drawing/2014/main" id="{87E9D1C1-01D6-45FE-A9C2-AC5D55CBA013}"/>
              </a:ext>
            </a:extLst>
          </p:cNvPr>
          <p:cNvCxnSpPr>
            <a:cxnSpLocks/>
          </p:cNvCxnSpPr>
          <p:nvPr/>
        </p:nvCxnSpPr>
        <p:spPr>
          <a:xfrm flipV="1">
            <a:off x="1582588" y="4021109"/>
            <a:ext cx="1749992" cy="25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91CED389-A615-4F63-8449-D057F4D8DB30}"/>
              </a:ext>
            </a:extLst>
          </p:cNvPr>
          <p:cNvSpPr txBox="1"/>
          <p:nvPr/>
        </p:nvSpPr>
        <p:spPr>
          <a:xfrm>
            <a:off x="3271205" y="387261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String data: LONG, LAT</a:t>
            </a:r>
            <a:endParaRPr lang="vi-VN"/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3477366B-3FFD-4B69-BFCF-828BF8967A0E}"/>
              </a:ext>
            </a:extLst>
          </p:cNvPr>
          <p:cNvSpPr txBox="1"/>
          <p:nvPr/>
        </p:nvSpPr>
        <p:spPr>
          <a:xfrm>
            <a:off x="1675151" y="365898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TinyGPS lib</a:t>
            </a:r>
            <a:endParaRPr lang="vi-VN"/>
          </a:p>
        </p:txBody>
      </p:sp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5DFA4208-0C7C-4658-9B21-ED349F325CAC}"/>
              </a:ext>
            </a:extLst>
          </p:cNvPr>
          <p:cNvSpPr/>
          <p:nvPr/>
        </p:nvSpPr>
        <p:spPr>
          <a:xfrm>
            <a:off x="6826011" y="2337961"/>
            <a:ext cx="1332463" cy="13205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vi-VN">
                <a:latin typeface="Arial"/>
                <a:cs typeface="Arial"/>
              </a:rPr>
              <a:t>Sever</a:t>
            </a:r>
          </a:p>
        </p:txBody>
      </p:sp>
      <p:cxnSp>
        <p:nvCxnSpPr>
          <p:cNvPr id="20" name="Đường kết nối Mũi tên Thẳng 19">
            <a:extLst>
              <a:ext uri="{FF2B5EF4-FFF2-40B4-BE49-F238E27FC236}">
                <a16:creationId xmlns:a16="http://schemas.microsoft.com/office/drawing/2014/main" id="{026839DD-1F1E-4A22-84E1-CB850D3DC3D4}"/>
              </a:ext>
            </a:extLst>
          </p:cNvPr>
          <p:cNvCxnSpPr>
            <a:cxnSpLocks/>
          </p:cNvCxnSpPr>
          <p:nvPr/>
        </p:nvCxnSpPr>
        <p:spPr>
          <a:xfrm>
            <a:off x="4656419" y="2983893"/>
            <a:ext cx="2162773" cy="4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1F9FF9D6-DC15-418F-8524-88A3287D5EDD}"/>
              </a:ext>
            </a:extLst>
          </p:cNvPr>
          <p:cNvSpPr txBox="1"/>
          <p:nvPr/>
        </p:nvSpPr>
        <p:spPr>
          <a:xfrm>
            <a:off x="4568940" y="267536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SocketIo, websocket</a:t>
            </a:r>
            <a:endParaRPr lang="vi-VN"/>
          </a:p>
        </p:txBody>
      </p:sp>
      <p:sp>
        <p:nvSpPr>
          <p:cNvPr id="22" name="Hộp Văn bản 21">
            <a:extLst>
              <a:ext uri="{FF2B5EF4-FFF2-40B4-BE49-F238E27FC236}">
                <a16:creationId xmlns:a16="http://schemas.microsoft.com/office/drawing/2014/main" id="{7E38C3BC-F8DA-4BF2-8BFE-7B66F6D879C8}"/>
              </a:ext>
            </a:extLst>
          </p:cNvPr>
          <p:cNvSpPr txBox="1"/>
          <p:nvPr/>
        </p:nvSpPr>
        <p:spPr>
          <a:xfrm>
            <a:off x="3268957" y="456061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Socket.emit("sendData")</a:t>
            </a:r>
            <a:endParaRPr lang="vi-VN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800E3323-ABA0-4F23-8482-9D918D708D17}"/>
              </a:ext>
            </a:extLst>
          </p:cNvPr>
          <p:cNvSpPr txBox="1"/>
          <p:nvPr/>
        </p:nvSpPr>
        <p:spPr>
          <a:xfrm>
            <a:off x="6678386" y="449803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vi-VN">
                <a:latin typeface="Arial"/>
                <a:cs typeface="Arial"/>
              </a:rPr>
              <a:t>Socket.on</a:t>
            </a:r>
            <a:endParaRPr lang="vi-VN"/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883A7231-FF2F-4F18-9401-06B7F6563B06}"/>
              </a:ext>
            </a:extLst>
          </p:cNvPr>
          <p:cNvSpPr txBox="1"/>
          <p:nvPr/>
        </p:nvSpPr>
        <p:spPr>
          <a:xfrm>
            <a:off x="2759332" y="1990753"/>
            <a:ext cx="38358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Socketio.begin(host, port)</a:t>
            </a:r>
            <a:endParaRPr lang="vi-VN"/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6B22FA25-F811-4BC1-82B1-A393ED1AC44C}"/>
              </a:ext>
            </a:extLst>
          </p:cNvPr>
          <p:cNvSpPr txBox="1"/>
          <p:nvPr/>
        </p:nvSpPr>
        <p:spPr>
          <a:xfrm>
            <a:off x="6689151" y="512167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Mongodb: lưu last location </a:t>
            </a:r>
          </a:p>
        </p:txBody>
      </p:sp>
      <p:sp>
        <p:nvSpPr>
          <p:cNvPr id="26" name="Hình chữ nhật 25">
            <a:extLst>
              <a:ext uri="{FF2B5EF4-FFF2-40B4-BE49-F238E27FC236}">
                <a16:creationId xmlns:a16="http://schemas.microsoft.com/office/drawing/2014/main" id="{2E970703-CDFF-43D9-895B-97DA66D96145}"/>
              </a:ext>
            </a:extLst>
          </p:cNvPr>
          <p:cNvSpPr/>
          <p:nvPr/>
        </p:nvSpPr>
        <p:spPr>
          <a:xfrm>
            <a:off x="9970429" y="2305439"/>
            <a:ext cx="1315438" cy="1297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vi-VN">
                <a:latin typeface="Arial"/>
                <a:cs typeface="Arial"/>
              </a:rPr>
              <a:t>Client</a:t>
            </a:r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ACC86415-E55B-487D-82E9-E8496A2C71BA}"/>
              </a:ext>
            </a:extLst>
          </p:cNvPr>
          <p:cNvSpPr txBox="1"/>
          <p:nvPr/>
        </p:nvSpPr>
        <p:spPr>
          <a:xfrm>
            <a:off x="9892379" y="3916844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Index.html: hiển thị</a:t>
            </a:r>
          </a:p>
          <a:p>
            <a:r>
              <a:rPr lang="vi-VN">
                <a:latin typeface="Arial"/>
                <a:cs typeface="Arial"/>
              </a:rPr>
              <a:t>Map.js : hiệu ứng</a:t>
            </a:r>
            <a:endParaRPr lang="vi-VN" dirty="0">
              <a:latin typeface="Arial"/>
              <a:cs typeface="Arial"/>
            </a:endParaRPr>
          </a:p>
        </p:txBody>
      </p:sp>
      <p:sp>
        <p:nvSpPr>
          <p:cNvPr id="29" name="Hộp Văn bản 28">
            <a:extLst>
              <a:ext uri="{FF2B5EF4-FFF2-40B4-BE49-F238E27FC236}">
                <a16:creationId xmlns:a16="http://schemas.microsoft.com/office/drawing/2014/main" id="{5DA18AC7-2FDE-4F21-A51A-8BA388E89EE3}"/>
              </a:ext>
            </a:extLst>
          </p:cNvPr>
          <p:cNvSpPr txBox="1"/>
          <p:nvPr/>
        </p:nvSpPr>
        <p:spPr>
          <a:xfrm>
            <a:off x="9629180" y="4608387"/>
            <a:ext cx="326078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Socket.on( "render data")</a:t>
            </a:r>
            <a:endParaRPr lang="vi-VN"/>
          </a:p>
        </p:txBody>
      </p:sp>
      <p:cxnSp>
        <p:nvCxnSpPr>
          <p:cNvPr id="30" name="Đường kết nối Mũi tên Thẳng 29">
            <a:extLst>
              <a:ext uri="{FF2B5EF4-FFF2-40B4-BE49-F238E27FC236}">
                <a16:creationId xmlns:a16="http://schemas.microsoft.com/office/drawing/2014/main" id="{2C3303BC-FEE5-4462-9601-2BFEA0C6BB09}"/>
              </a:ext>
            </a:extLst>
          </p:cNvPr>
          <p:cNvCxnSpPr>
            <a:cxnSpLocks/>
          </p:cNvCxnSpPr>
          <p:nvPr/>
        </p:nvCxnSpPr>
        <p:spPr>
          <a:xfrm flipV="1">
            <a:off x="8224329" y="3009223"/>
            <a:ext cx="1808963" cy="1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Hộp Văn bản 30">
            <a:extLst>
              <a:ext uri="{FF2B5EF4-FFF2-40B4-BE49-F238E27FC236}">
                <a16:creationId xmlns:a16="http://schemas.microsoft.com/office/drawing/2014/main" id="{8F654055-DE08-410F-B3CF-71D75B76726F}"/>
              </a:ext>
            </a:extLst>
          </p:cNvPr>
          <p:cNvSpPr txBox="1"/>
          <p:nvPr/>
        </p:nvSpPr>
        <p:spPr>
          <a:xfrm>
            <a:off x="9635425" y="493427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API: mapbox</a:t>
            </a:r>
          </a:p>
        </p:txBody>
      </p:sp>
      <p:sp>
        <p:nvSpPr>
          <p:cNvPr id="32" name="Hộp Văn bản 31">
            <a:extLst>
              <a:ext uri="{FF2B5EF4-FFF2-40B4-BE49-F238E27FC236}">
                <a16:creationId xmlns:a16="http://schemas.microsoft.com/office/drawing/2014/main" id="{5D52FB23-118E-4201-BBEF-94885F23DFCD}"/>
              </a:ext>
            </a:extLst>
          </p:cNvPr>
          <p:cNvSpPr txBox="1"/>
          <p:nvPr/>
        </p:nvSpPr>
        <p:spPr>
          <a:xfrm>
            <a:off x="6678640" y="1990401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Nodejs express, http</a:t>
            </a:r>
          </a:p>
        </p:txBody>
      </p:sp>
      <p:sp>
        <p:nvSpPr>
          <p:cNvPr id="33" name="Hộp Văn bản 32">
            <a:extLst>
              <a:ext uri="{FF2B5EF4-FFF2-40B4-BE49-F238E27FC236}">
                <a16:creationId xmlns:a16="http://schemas.microsoft.com/office/drawing/2014/main" id="{AFDD2905-86C8-44D3-A5A3-5E548DFC94C6}"/>
              </a:ext>
            </a:extLst>
          </p:cNvPr>
          <p:cNvSpPr txBox="1"/>
          <p:nvPr/>
        </p:nvSpPr>
        <p:spPr>
          <a:xfrm>
            <a:off x="8423006" y="2727378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GET request</a:t>
            </a:r>
            <a:endParaRPr lang="vi-VN"/>
          </a:p>
        </p:txBody>
      </p:sp>
      <p:sp>
        <p:nvSpPr>
          <p:cNvPr id="34" name="Hộp Văn bản 33">
            <a:extLst>
              <a:ext uri="{FF2B5EF4-FFF2-40B4-BE49-F238E27FC236}">
                <a16:creationId xmlns:a16="http://schemas.microsoft.com/office/drawing/2014/main" id="{7C8E5907-4EF5-4FEC-96C1-96ECB2A197B8}"/>
              </a:ext>
            </a:extLst>
          </p:cNvPr>
          <p:cNvSpPr txBox="1"/>
          <p:nvPr/>
        </p:nvSpPr>
        <p:spPr>
          <a:xfrm>
            <a:off x="252843" y="468015"/>
            <a:ext cx="48279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b="1">
                <a:latin typeface="Arial"/>
                <a:cs typeface="Arial"/>
              </a:rPr>
              <a:t>Quy trình code hệ thống</a:t>
            </a:r>
            <a:endParaRPr lang="vi-VN" b="1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17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7276099D-306E-4463-BCDA-D3C4A69A6318}"/>
              </a:ext>
            </a:extLst>
          </p:cNvPr>
          <p:cNvSpPr txBox="1"/>
          <p:nvPr/>
        </p:nvSpPr>
        <p:spPr>
          <a:xfrm>
            <a:off x="454325" y="94891"/>
            <a:ext cx="504357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b="1">
                <a:latin typeface="Arial"/>
                <a:cs typeface="Arial"/>
              </a:rPr>
              <a:t>Phần 5. Tổng Kết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46D7C624-31AB-47B5-A2F8-1E1090E0E517}"/>
              </a:ext>
            </a:extLst>
          </p:cNvPr>
          <p:cNvSpPr txBox="1"/>
          <p:nvPr/>
        </p:nvSpPr>
        <p:spPr>
          <a:xfrm>
            <a:off x="9137350" y="1718634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GPS </a:t>
            </a:r>
            <a:r>
              <a:rPr lang="vi-VN" err="1">
                <a:latin typeface="Arial"/>
                <a:cs typeface="Arial"/>
              </a:rPr>
              <a:t>đọc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được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giá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trị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tọa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ở </a:t>
            </a:r>
          </a:p>
          <a:p>
            <a:r>
              <a:rPr lang="vi-VN">
                <a:latin typeface="Arial"/>
                <a:cs typeface="Arial"/>
              </a:rPr>
              <a:t>Long = 105.83</a:t>
            </a:r>
          </a:p>
          <a:p>
            <a:r>
              <a:rPr lang="vi-VN" err="1">
                <a:latin typeface="Arial"/>
                <a:cs typeface="Arial"/>
              </a:rPr>
              <a:t>Lat</a:t>
            </a:r>
            <a:r>
              <a:rPr lang="vi-VN">
                <a:latin typeface="Arial"/>
                <a:cs typeface="Arial"/>
              </a:rPr>
              <a:t> = 20.99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EFE1290F-7495-4B72-99CA-141EF7F5844D}"/>
              </a:ext>
            </a:extLst>
          </p:cNvPr>
          <p:cNvSpPr txBox="1"/>
          <p:nvPr/>
        </p:nvSpPr>
        <p:spPr>
          <a:xfrm>
            <a:off x="9106799" y="3154572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 err="1">
                <a:latin typeface="Arial"/>
                <a:cs typeface="Arial"/>
              </a:rPr>
              <a:t>Tọa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được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test</a:t>
            </a:r>
            <a:r>
              <a:rPr lang="vi-VN" dirty="0">
                <a:latin typeface="Arial"/>
                <a:cs typeface="Arial"/>
              </a:rPr>
              <a:t>  tương </a:t>
            </a:r>
            <a:r>
              <a:rPr lang="vi-VN" dirty="0" err="1">
                <a:latin typeface="Arial"/>
                <a:cs typeface="Arial"/>
              </a:rPr>
              <a:t>đối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chính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xác</a:t>
            </a:r>
            <a:r>
              <a:rPr lang="vi-VN" dirty="0">
                <a:latin typeface="Arial"/>
                <a:cs typeface="Arial"/>
              </a:rPr>
              <a:t> ( sai </a:t>
            </a:r>
            <a:r>
              <a:rPr lang="vi-VN" dirty="0" err="1">
                <a:latin typeface="Arial"/>
                <a:cs typeface="Arial"/>
              </a:rPr>
              <a:t>số</a:t>
            </a:r>
            <a:r>
              <a:rPr lang="vi-VN" dirty="0">
                <a:latin typeface="Arial"/>
                <a:cs typeface="Arial"/>
              </a:rPr>
              <a:t> 20m)</a:t>
            </a:r>
          </a:p>
        </p:txBody>
      </p:sp>
      <p:pic>
        <p:nvPicPr>
          <p:cNvPr id="2" name="Hình ảnh 4" descr="Ảnh có chứa văn bản&#10;&#10;Mô tả được tự động tạo">
            <a:extLst>
              <a:ext uri="{FF2B5EF4-FFF2-40B4-BE49-F238E27FC236}">
                <a16:creationId xmlns:a16="http://schemas.microsoft.com/office/drawing/2014/main" id="{27B05CBF-DED3-4C15-B399-808873916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74" y="1275167"/>
            <a:ext cx="8738558" cy="4322039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DB4DD1D-DB7B-4DA6-A7BE-3639B9F764A8}"/>
              </a:ext>
            </a:extLst>
          </p:cNvPr>
          <p:cNvSpPr txBox="1"/>
          <p:nvPr/>
        </p:nvSpPr>
        <p:spPr>
          <a:xfrm>
            <a:off x="109268" y="856891"/>
            <a:ext cx="66107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Đọc dữ liệu từ cảm biến, </a:t>
            </a:r>
            <a:r>
              <a:rPr lang="vi-VN">
                <a:latin typeface="Arial"/>
                <a:cs typeface="Arial"/>
              </a:rPr>
              <a:t>hiển thị thông qua cổng COM</a:t>
            </a:r>
            <a:endParaRPr lang="vi-VN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229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ình ảnh 2" descr="Ảnh có chứa văn bản&#10;&#10;Mô tả được tự động tạo">
            <a:extLst>
              <a:ext uri="{FF2B5EF4-FFF2-40B4-BE49-F238E27FC236}">
                <a16:creationId xmlns:a16="http://schemas.microsoft.com/office/drawing/2014/main" id="{151CA250-B584-461D-9F0B-ECC171681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514" y="902852"/>
            <a:ext cx="8163463" cy="5814294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EBC65A6-04B9-42A7-BC01-8077A7A1EC26}"/>
              </a:ext>
            </a:extLst>
          </p:cNvPr>
          <p:cNvSpPr txBox="1"/>
          <p:nvPr/>
        </p:nvSpPr>
        <p:spPr>
          <a:xfrm>
            <a:off x="238664" y="25304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Sever nhận dữ liệu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2080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36617" y="452846"/>
            <a:ext cx="5294812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3200" b="1" err="1">
                <a:ln/>
                <a:solidFill>
                  <a:schemeClr val="accent3"/>
                </a:solidFill>
              </a:rPr>
              <a:t>Nội</a:t>
            </a:r>
            <a:r>
              <a:rPr lang="en-US" sz="3200" b="1">
                <a:ln/>
                <a:solidFill>
                  <a:schemeClr val="accent3"/>
                </a:solidFill>
              </a:rPr>
              <a:t> dung </a:t>
            </a:r>
            <a:r>
              <a:rPr lang="en-US" sz="3200" b="1" err="1">
                <a:ln/>
                <a:solidFill>
                  <a:schemeClr val="accent3"/>
                </a:solidFill>
              </a:rPr>
              <a:t>chính</a:t>
            </a:r>
            <a:endParaRPr lang="en-US" sz="3200" b="1">
              <a:ln/>
              <a:solidFill>
                <a:schemeClr val="accent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58240" y="1454331"/>
            <a:ext cx="4389120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US" sz="3200" err="1">
                <a:latin typeface="Times New Roman"/>
                <a:cs typeface="Times New Roman"/>
              </a:rPr>
              <a:t>Lí</a:t>
            </a:r>
            <a:r>
              <a:rPr lang="en-US" sz="3200">
                <a:latin typeface="Times New Roman"/>
                <a:cs typeface="Times New Roman"/>
              </a:rPr>
              <a:t> do </a:t>
            </a:r>
            <a:r>
              <a:rPr lang="en-US" sz="3200" err="1">
                <a:latin typeface="Times New Roman"/>
                <a:cs typeface="Times New Roman"/>
              </a:rPr>
              <a:t>chọn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đề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tài</a:t>
            </a:r>
            <a:endParaRPr lang="en-US" sz="3200" dirty="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US" sz="3200" err="1">
                <a:latin typeface="Times New Roman"/>
                <a:cs typeface="Times New Roman"/>
              </a:rPr>
              <a:t>Tổng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quan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hệ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thống</a:t>
            </a:r>
            <a:endParaRPr lang="en-US" sz="3200" dirty="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US" sz="3200" err="1">
                <a:latin typeface="Times New Roman"/>
                <a:cs typeface="Times New Roman"/>
              </a:rPr>
              <a:t>Cơ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sở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lí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thuyết</a:t>
            </a:r>
            <a:endParaRPr lang="en-US" sz="3200" dirty="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US" sz="3200" err="1">
                <a:latin typeface="Times New Roman"/>
                <a:cs typeface="Times New Roman"/>
              </a:rPr>
              <a:t>Triển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khai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hệ</a:t>
            </a:r>
            <a:r>
              <a:rPr lang="en-US" sz="3200" dirty="0">
                <a:latin typeface="Times New Roman"/>
                <a:cs typeface="Times New Roman"/>
              </a:rPr>
              <a:t> </a:t>
            </a:r>
            <a:r>
              <a:rPr lang="en-US" sz="3200" err="1">
                <a:latin typeface="Times New Roman"/>
                <a:cs typeface="Times New Roman"/>
              </a:rPr>
              <a:t>thống</a:t>
            </a:r>
            <a:endParaRPr lang="en-US" sz="3200" dirty="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en-US" sz="3200">
                <a:latin typeface="Times New Roman"/>
                <a:cs typeface="Times New Roman"/>
              </a:rPr>
              <a:t>Tổng kết</a:t>
            </a:r>
            <a:endParaRPr lang="en-US" sz="32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09576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4" descr="Ảnh có chứa bản đồ&#10;&#10;Mô tả được tự động tạo">
            <a:extLst>
              <a:ext uri="{FF2B5EF4-FFF2-40B4-BE49-F238E27FC236}">
                <a16:creationId xmlns:a16="http://schemas.microsoft.com/office/drawing/2014/main" id="{099B8AE9-68DD-4CDA-8F31-1C06BFA45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117" y="1051647"/>
            <a:ext cx="10780143" cy="5042250"/>
          </a:xfrm>
          <a:prstGeom prst="rect">
            <a:avLst/>
          </a:prstGeom>
        </p:spPr>
      </p:pic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DF1FDD1-5883-4F39-8E00-681DE808E71B}"/>
              </a:ext>
            </a:extLst>
          </p:cNvPr>
          <p:cNvSpPr txBox="1"/>
          <p:nvPr/>
        </p:nvSpPr>
        <p:spPr>
          <a:xfrm>
            <a:off x="310551" y="35368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Webapp hiển thị vị trí</a:t>
            </a:r>
          </a:p>
        </p:txBody>
      </p:sp>
    </p:spTree>
    <p:extLst>
      <p:ext uri="{BB962C8B-B14F-4D97-AF65-F5344CB8AC3E}">
        <p14:creationId xmlns:p14="http://schemas.microsoft.com/office/powerpoint/2010/main" val="361218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Hình ảnh 2" descr="Ảnh có chứa vật thể ngoài trời, ngôi sao, bầu trời đêm&#10;&#10;Mô tả được tự động tạo">
            <a:extLst>
              <a:ext uri="{FF2B5EF4-FFF2-40B4-BE49-F238E27FC236}">
                <a16:creationId xmlns:a16="http://schemas.microsoft.com/office/drawing/2014/main" id="{818C7594-09B5-4748-B13D-E66F237F1E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233" b="7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6C8ABC1D-9EE4-4B75-BBDD-866B68C2FB5B}"/>
              </a:ext>
            </a:extLst>
          </p:cNvPr>
          <p:cNvSpPr txBox="1"/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THANKS FOR WATCHING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49748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4103" y="435429"/>
            <a:ext cx="62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	</a:t>
            </a:r>
            <a:r>
              <a:rPr lang="en-US" sz="3200" b="1" err="1">
                <a:latin typeface="Cambria" panose="02040503050406030204" pitchFamily="18" charset="0"/>
                <a:ea typeface="Cambria" panose="02040503050406030204" pitchFamily="18" charset="0"/>
              </a:rPr>
              <a:t>Phần</a:t>
            </a:r>
            <a:r>
              <a:rPr lang="en-US" sz="3200" b="1">
                <a:latin typeface="Cambria" panose="02040503050406030204" pitchFamily="18" charset="0"/>
                <a:ea typeface="Cambria" panose="02040503050406030204" pitchFamily="18" charset="0"/>
              </a:rPr>
              <a:t> 1. </a:t>
            </a:r>
            <a:r>
              <a:rPr lang="en-US" sz="3200" b="1" err="1">
                <a:latin typeface="Cambria" panose="02040503050406030204" pitchFamily="18" charset="0"/>
                <a:ea typeface="Cambria" panose="02040503050406030204" pitchFamily="18" charset="0"/>
              </a:rPr>
              <a:t>Lí</a:t>
            </a:r>
            <a:r>
              <a:rPr lang="en-US" sz="3200" b="1">
                <a:latin typeface="Cambria" panose="02040503050406030204" pitchFamily="18" charset="0"/>
                <a:ea typeface="Cambria" panose="02040503050406030204" pitchFamily="18" charset="0"/>
              </a:rPr>
              <a:t> do </a:t>
            </a:r>
            <a:r>
              <a:rPr lang="en-US" sz="3200" b="1" err="1">
                <a:latin typeface="Cambria" panose="02040503050406030204" pitchFamily="18" charset="0"/>
                <a:ea typeface="Cambria" panose="02040503050406030204" pitchFamily="18" charset="0"/>
              </a:rPr>
              <a:t>chọn</a:t>
            </a:r>
            <a:r>
              <a:rPr lang="en-US" sz="3200" b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err="1">
                <a:latin typeface="Cambria" panose="02040503050406030204" pitchFamily="18" charset="0"/>
                <a:ea typeface="Cambria" panose="02040503050406030204" pitchFamily="18" charset="0"/>
              </a:rPr>
              <a:t>đề</a:t>
            </a:r>
            <a:r>
              <a:rPr lang="en-US" sz="3200" b="1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err="1">
                <a:latin typeface="Cambria" panose="02040503050406030204" pitchFamily="18" charset="0"/>
                <a:ea typeface="Cambria" panose="02040503050406030204" pitchFamily="18" charset="0"/>
              </a:rPr>
              <a:t>tài</a:t>
            </a:r>
            <a:endParaRPr lang="en-US" sz="32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3001" y="1112215"/>
            <a:ext cx="2367472" cy="1209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err="1"/>
              <a:t>Hệ</a:t>
            </a:r>
            <a:r>
              <a:rPr lang="en-US" sz="2400"/>
              <a:t> </a:t>
            </a:r>
            <a:r>
              <a:rPr lang="en-US" sz="2400" err="1"/>
              <a:t>thống</a:t>
            </a:r>
            <a:r>
              <a:rPr lang="en-US" sz="2400"/>
              <a:t> </a:t>
            </a:r>
            <a:r>
              <a:rPr lang="en-US" sz="2400" err="1"/>
              <a:t>theo</a:t>
            </a:r>
            <a:r>
              <a:rPr lang="en-US" sz="2400"/>
              <a:t> </a:t>
            </a:r>
            <a:r>
              <a:rPr lang="en-US" sz="2400" err="1"/>
              <a:t>dõi</a:t>
            </a:r>
            <a:r>
              <a:rPr lang="en-US" sz="2400"/>
              <a:t> </a:t>
            </a:r>
            <a:r>
              <a:rPr lang="en-US" sz="2400" err="1"/>
              <a:t>xe</a:t>
            </a:r>
            <a:r>
              <a:rPr lang="en-US" sz="2400"/>
              <a:t> bus </a:t>
            </a:r>
            <a:r>
              <a:rPr lang="en-US" sz="2400" err="1"/>
              <a:t>trường</a:t>
            </a:r>
            <a:r>
              <a:rPr lang="en-US" sz="2400"/>
              <a:t> </a:t>
            </a:r>
            <a:r>
              <a:rPr lang="en-US" sz="2400" err="1"/>
              <a:t>học</a:t>
            </a:r>
            <a:r>
              <a:rPr lang="en-US" sz="2400"/>
              <a:t> </a:t>
            </a:r>
          </a:p>
        </p:txBody>
      </p:sp>
      <p:pic>
        <p:nvPicPr>
          <p:cNvPr id="2052" name="Picture 4" descr="Bộ GD&amp;ĐT đề xuất đưa quy định đưa - đón học sinh bằng ô tô vào Luật Giao  thông đường bộ | Báo dân sin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644" y="2324942"/>
            <a:ext cx="2897560" cy="164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7">
            <a:extLst>
              <a:ext uri="{FF2B5EF4-FFF2-40B4-BE49-F238E27FC236}">
                <a16:creationId xmlns:a16="http://schemas.microsoft.com/office/drawing/2014/main" id="{00FEAD48-C3CF-4271-B1C9-E45B36E09AD7}"/>
              </a:ext>
            </a:extLst>
          </p:cNvPr>
          <p:cNvSpPr txBox="1"/>
          <p:nvPr/>
        </p:nvSpPr>
        <p:spPr>
          <a:xfrm>
            <a:off x="6552263" y="1115629"/>
            <a:ext cx="3828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Theo </a:t>
            </a:r>
            <a:r>
              <a:rPr lang="en-US" sz="2400" err="1"/>
              <a:t>dõi</a:t>
            </a:r>
            <a:r>
              <a:rPr lang="en-US" sz="2400"/>
              <a:t> </a:t>
            </a:r>
            <a:r>
              <a:rPr lang="en-US" sz="2400" err="1"/>
              <a:t>phương</a:t>
            </a:r>
            <a:r>
              <a:rPr lang="en-US" sz="2400"/>
              <a:t> </a:t>
            </a:r>
            <a:r>
              <a:rPr lang="en-US" sz="2400" err="1"/>
              <a:t>tiện</a:t>
            </a:r>
            <a:r>
              <a:rPr lang="en-US" sz="2400"/>
              <a:t> </a:t>
            </a:r>
            <a:r>
              <a:rPr lang="en-US" sz="2400" err="1"/>
              <a:t>cá</a:t>
            </a:r>
            <a:r>
              <a:rPr lang="en-US" sz="2400"/>
              <a:t> </a:t>
            </a:r>
            <a:r>
              <a:rPr lang="en-US" sz="2400" err="1"/>
              <a:t>nhân</a:t>
            </a:r>
            <a:r>
              <a:rPr lang="en-US" sz="2400"/>
              <a:t>, </a:t>
            </a:r>
            <a:r>
              <a:rPr lang="en-US" sz="2400" err="1"/>
              <a:t>tránh</a:t>
            </a:r>
            <a:r>
              <a:rPr lang="en-US" sz="2400"/>
              <a:t> </a:t>
            </a:r>
            <a:r>
              <a:rPr lang="en-US" sz="2400" err="1"/>
              <a:t>bị</a:t>
            </a:r>
            <a:r>
              <a:rPr lang="en-US" sz="2400"/>
              <a:t> </a:t>
            </a:r>
            <a:r>
              <a:rPr lang="en-US" sz="2400" err="1"/>
              <a:t>trộm</a:t>
            </a:r>
            <a:r>
              <a:rPr lang="en-US" sz="2400"/>
              <a:t> </a:t>
            </a:r>
            <a:r>
              <a:rPr lang="en-US" sz="2400" err="1"/>
              <a:t>cắp</a:t>
            </a:r>
            <a:endParaRPr lang="en-US" sz="2400"/>
          </a:p>
        </p:txBody>
      </p:sp>
      <p:pic>
        <p:nvPicPr>
          <p:cNvPr id="3" name="Picture 2" descr="7 of the Best Motorcycle Trackers on the Market in 2019 | Bikesure">
            <a:extLst>
              <a:ext uri="{FF2B5EF4-FFF2-40B4-BE49-F238E27FC236}">
                <a16:creationId xmlns:a16="http://schemas.microsoft.com/office/drawing/2014/main" id="{6DCB634B-F8FB-44D7-B8ED-BDC01EA7D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823" y="2383900"/>
            <a:ext cx="2889732" cy="177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id="{A4A28D1C-B9A8-413C-B4A9-5D3AEA23B04A}"/>
              </a:ext>
            </a:extLst>
          </p:cNvPr>
          <p:cNvSpPr txBox="1"/>
          <p:nvPr/>
        </p:nvSpPr>
        <p:spPr>
          <a:xfrm>
            <a:off x="1031357" y="4149252"/>
            <a:ext cx="4029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err="1"/>
              <a:t>Giám</a:t>
            </a:r>
            <a:r>
              <a:rPr lang="en-US" sz="2400"/>
              <a:t> </a:t>
            </a:r>
            <a:r>
              <a:rPr lang="en-US" sz="2400" err="1"/>
              <a:t>sát</a:t>
            </a:r>
            <a:r>
              <a:rPr lang="en-US" sz="2400"/>
              <a:t> con </a:t>
            </a:r>
            <a:r>
              <a:rPr lang="en-US" sz="2400" err="1"/>
              <a:t>nhỏ</a:t>
            </a:r>
            <a:endParaRPr lang="en-US" sz="2400"/>
          </a:p>
        </p:txBody>
      </p:sp>
      <p:pic>
        <p:nvPicPr>
          <p:cNvPr id="13" name="Picture 4" descr="GPS Tracker for Locating and Tracking Kids - For Parents">
            <a:extLst>
              <a:ext uri="{FF2B5EF4-FFF2-40B4-BE49-F238E27FC236}">
                <a16:creationId xmlns:a16="http://schemas.microsoft.com/office/drawing/2014/main" id="{6E0163F2-DB27-4632-8A0E-CD0B31A17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887" y="4602552"/>
            <a:ext cx="3370471" cy="189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Mũi tên: Phải 14">
            <a:extLst>
              <a:ext uri="{FF2B5EF4-FFF2-40B4-BE49-F238E27FC236}">
                <a16:creationId xmlns:a16="http://schemas.microsoft.com/office/drawing/2014/main" id="{2BEFFD67-B22A-437E-8657-EC109DCBA1F3}"/>
              </a:ext>
            </a:extLst>
          </p:cNvPr>
          <p:cNvSpPr/>
          <p:nvPr/>
        </p:nvSpPr>
        <p:spPr>
          <a:xfrm>
            <a:off x="6066872" y="4840081"/>
            <a:ext cx="977660" cy="4888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CCA5EEAC-8877-434F-B387-6EBCFE169F7E}"/>
              </a:ext>
            </a:extLst>
          </p:cNvPr>
          <p:cNvSpPr txBox="1"/>
          <p:nvPr/>
        </p:nvSpPr>
        <p:spPr>
          <a:xfrm>
            <a:off x="7427343" y="4839419"/>
            <a:ext cx="2743200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solidFill>
                  <a:srgbClr val="C00000"/>
                </a:solidFill>
                <a:latin typeface="Tahoma"/>
                <a:ea typeface="Tahoma"/>
                <a:cs typeface="Tahoma"/>
              </a:rPr>
              <a:t>Hệ thống định vị vật thể bằng GPS</a:t>
            </a:r>
            <a:r>
              <a:rPr lang="en-GB" dirty="0">
                <a:solidFill>
                  <a:srgbClr val="C00000"/>
                </a:solidFill>
                <a:latin typeface="Tahoma"/>
                <a:ea typeface="Tahoma"/>
                <a:cs typeface="Tahoma"/>
              </a:rPr>
              <a:t> </a:t>
            </a:r>
            <a:r>
              <a:rPr lang="en-GB" dirty="0" err="1">
                <a:solidFill>
                  <a:srgbClr val="C00000"/>
                </a:solidFill>
                <a:latin typeface="Tahoma"/>
                <a:ea typeface="Tahoma"/>
                <a:cs typeface="Tahoma"/>
              </a:rPr>
              <a:t>sử</a:t>
            </a:r>
            <a:r>
              <a:rPr lang="en-GB" dirty="0">
                <a:solidFill>
                  <a:srgbClr val="C00000"/>
                </a:solidFill>
                <a:latin typeface="Tahoma"/>
                <a:ea typeface="Tahoma"/>
                <a:cs typeface="Tahoma"/>
              </a:rPr>
              <a:t> </a:t>
            </a:r>
            <a:r>
              <a:rPr lang="en-GB" dirty="0" err="1">
                <a:solidFill>
                  <a:srgbClr val="C00000"/>
                </a:solidFill>
                <a:latin typeface="Tahoma"/>
                <a:ea typeface="Tahoma"/>
                <a:cs typeface="Tahoma"/>
              </a:rPr>
              <a:t>dụng</a:t>
            </a:r>
            <a:r>
              <a:rPr lang="en-GB" dirty="0">
                <a:solidFill>
                  <a:srgbClr val="C00000"/>
                </a:solidFill>
                <a:latin typeface="Tahoma"/>
                <a:ea typeface="Tahoma"/>
                <a:cs typeface="Tahoma"/>
              </a:rPr>
              <a:t> </a:t>
            </a:r>
            <a:r>
              <a:rPr lang="en-GB" dirty="0" err="1">
                <a:solidFill>
                  <a:srgbClr val="C00000"/>
                </a:solidFill>
                <a:latin typeface="Tahoma"/>
                <a:ea typeface="Tahoma"/>
                <a:cs typeface="Tahoma"/>
              </a:rPr>
              <a:t>SocketIo</a:t>
            </a:r>
            <a:endParaRPr lang="vi-V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37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1716" y="285987"/>
            <a:ext cx="583932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600" b="1" err="1">
                <a:ln/>
                <a:solidFill>
                  <a:schemeClr val="accent6">
                    <a:lumMod val="50000"/>
                  </a:schemeClr>
                </a:solidFill>
              </a:rPr>
              <a:t>Phần</a:t>
            </a:r>
            <a:r>
              <a:rPr lang="en-US" sz="3600" b="1">
                <a:ln/>
                <a:solidFill>
                  <a:schemeClr val="accent6">
                    <a:lumMod val="50000"/>
                  </a:schemeClr>
                </a:solidFill>
              </a:rPr>
              <a:t> 2. </a:t>
            </a:r>
            <a:r>
              <a:rPr lang="en-US" sz="3600" b="1" err="1">
                <a:ln/>
                <a:solidFill>
                  <a:schemeClr val="accent6">
                    <a:lumMod val="50000"/>
                  </a:schemeClr>
                </a:solidFill>
              </a:rPr>
              <a:t>Tổng</a:t>
            </a:r>
            <a:r>
              <a:rPr lang="en-US" sz="3600" b="1">
                <a:ln/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3600" b="1" err="1">
                <a:ln/>
                <a:solidFill>
                  <a:schemeClr val="accent6">
                    <a:lumMod val="50000"/>
                  </a:schemeClr>
                </a:solidFill>
              </a:rPr>
              <a:t>quan</a:t>
            </a:r>
            <a:r>
              <a:rPr lang="en-US" sz="3600" b="1">
                <a:ln/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3600" b="1" err="1">
                <a:ln/>
                <a:solidFill>
                  <a:schemeClr val="accent6">
                    <a:lumMod val="50000"/>
                  </a:schemeClr>
                </a:solidFill>
              </a:rPr>
              <a:t>hệ</a:t>
            </a:r>
            <a:r>
              <a:rPr lang="en-US" sz="3600" b="1">
                <a:ln/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3600" b="1" err="1">
                <a:ln/>
                <a:solidFill>
                  <a:schemeClr val="accent6">
                    <a:lumMod val="50000"/>
                  </a:schemeClr>
                </a:solidFill>
              </a:rPr>
              <a:t>thống</a:t>
            </a:r>
            <a:endParaRPr lang="en-US" sz="3600" b="1">
              <a:ln/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52209" y="1088639"/>
            <a:ext cx="3561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err="1"/>
              <a:t>Mô</a:t>
            </a:r>
            <a:r>
              <a:rPr lang="en-US" sz="2800" b="1"/>
              <a:t> </a:t>
            </a:r>
            <a:r>
              <a:rPr lang="en-US" sz="2800" b="1" err="1"/>
              <a:t>hình</a:t>
            </a:r>
            <a:r>
              <a:rPr lang="en-US" sz="2800" b="1"/>
              <a:t> </a:t>
            </a:r>
            <a:r>
              <a:rPr lang="en-US" sz="2800" b="1" err="1"/>
              <a:t>hệ</a:t>
            </a:r>
            <a:r>
              <a:rPr lang="en-US" sz="2800" b="1"/>
              <a:t> </a:t>
            </a:r>
            <a:r>
              <a:rPr lang="en-US" sz="2800" b="1" err="1"/>
              <a:t>thống</a:t>
            </a:r>
            <a:endParaRPr lang="en-US" sz="2800" b="1"/>
          </a:p>
        </p:txBody>
      </p:sp>
      <p:pic>
        <p:nvPicPr>
          <p:cNvPr id="1028" name="Picture 4" descr="ESP8266 Wifi Node MCU | Điện Tử DA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409" y="3296604"/>
            <a:ext cx="1945941" cy="1945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>
            <a:off x="1093028" y="3817751"/>
            <a:ext cx="1833354" cy="4134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Value, server Free Icon of WHCompare Isometric Web Hosting &amp; Serv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656" y="3198333"/>
            <a:ext cx="2132455" cy="213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>
            <a:off x="4508585" y="4412607"/>
            <a:ext cx="987133" cy="10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7478249" y="3620052"/>
            <a:ext cx="987133" cy="8025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26332" y="5330788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Sever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20715" y="4873213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ESP8266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23525" y="4113362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GPS</a:t>
            </a:r>
          </a:p>
        </p:txBody>
      </p:sp>
      <p:pic>
        <p:nvPicPr>
          <p:cNvPr id="1034" name="Picture 10" descr="Không có mô tả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040" y="2311076"/>
            <a:ext cx="3340957" cy="187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9670595" y="4499811"/>
            <a:ext cx="14732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Web, App</a:t>
            </a:r>
          </a:p>
        </p:txBody>
      </p:sp>
      <p:pic>
        <p:nvPicPr>
          <p:cNvPr id="2" name="Hình ảnh 2" descr="Ảnh có chứa thiết bị điện tử&#10;&#10;Mô tả được tự động tạo">
            <a:extLst>
              <a:ext uri="{FF2B5EF4-FFF2-40B4-BE49-F238E27FC236}">
                <a16:creationId xmlns:a16="http://schemas.microsoft.com/office/drawing/2014/main" id="{263E92C8-9242-4C99-9D33-DF0ADD3225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399" y="2092984"/>
            <a:ext cx="18669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57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0F956B5C-4751-4616-A9AD-D74F682CC56B}"/>
              </a:ext>
            </a:extLst>
          </p:cNvPr>
          <p:cNvSpPr txBox="1"/>
          <p:nvPr/>
        </p:nvSpPr>
        <p:spPr>
          <a:xfrm>
            <a:off x="856891" y="32492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 err="1">
                <a:latin typeface="Arial"/>
                <a:cs typeface="Arial"/>
              </a:rPr>
              <a:t>Mục</a:t>
            </a:r>
            <a:r>
              <a:rPr lang="vi-VN" sz="2400" b="1">
                <a:latin typeface="Arial"/>
                <a:cs typeface="Arial"/>
              </a:rPr>
              <a:t> </a:t>
            </a:r>
            <a:r>
              <a:rPr lang="vi-VN" sz="2400" b="1" err="1">
                <a:latin typeface="Arial"/>
                <a:cs typeface="Arial"/>
              </a:rPr>
              <a:t>đích</a:t>
            </a:r>
            <a:r>
              <a:rPr lang="vi-VN" sz="2400" b="1">
                <a:latin typeface="Arial"/>
                <a:cs typeface="Arial"/>
              </a:rPr>
              <a:t> </a:t>
            </a:r>
            <a:r>
              <a:rPr lang="vi-VN" sz="2400" b="1" err="1">
                <a:latin typeface="Arial"/>
                <a:cs typeface="Arial"/>
              </a:rPr>
              <a:t>đề</a:t>
            </a:r>
            <a:r>
              <a:rPr lang="vi-VN" sz="2400" b="1">
                <a:latin typeface="Arial"/>
                <a:cs typeface="Arial"/>
              </a:rPr>
              <a:t> </a:t>
            </a:r>
            <a:r>
              <a:rPr lang="vi-VN" sz="2400" b="1" err="1">
                <a:latin typeface="Arial"/>
                <a:cs typeface="Arial"/>
              </a:rPr>
              <a:t>tài</a:t>
            </a:r>
            <a:endParaRPr lang="vi-VN" sz="2400" b="1">
              <a:latin typeface="Arial"/>
              <a:cs typeface="Arial"/>
            </a:endParaRPr>
          </a:p>
        </p:txBody>
      </p:sp>
      <p:sp>
        <p:nvSpPr>
          <p:cNvPr id="6" name="Hình chữ nhật: Góc Tròn 5">
            <a:extLst>
              <a:ext uri="{FF2B5EF4-FFF2-40B4-BE49-F238E27FC236}">
                <a16:creationId xmlns:a16="http://schemas.microsoft.com/office/drawing/2014/main" id="{9C387A05-BE39-43E0-B360-7F660007C066}"/>
              </a:ext>
            </a:extLst>
          </p:cNvPr>
          <p:cNvSpPr/>
          <p:nvPr/>
        </p:nvSpPr>
        <p:spPr>
          <a:xfrm>
            <a:off x="1611343" y="1129701"/>
            <a:ext cx="1236451" cy="11645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>
                <a:latin typeface="Arial"/>
                <a:cs typeface="Arial"/>
              </a:rPr>
              <a:t>Kinh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vĩ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</a:p>
        </p:txBody>
      </p:sp>
      <p:pic>
        <p:nvPicPr>
          <p:cNvPr id="8" name="Hình ảnh 8" descr="Ảnh có chứa bản đồ&#10;&#10;Mô tả được tự động tạo">
            <a:extLst>
              <a:ext uri="{FF2B5EF4-FFF2-40B4-BE49-F238E27FC236}">
                <a16:creationId xmlns:a16="http://schemas.microsoft.com/office/drawing/2014/main" id="{11651A35-81D5-49D8-B908-53A426580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060" y="687310"/>
            <a:ext cx="6797614" cy="4893908"/>
          </a:xfrm>
          <a:prstGeom prst="rect">
            <a:avLst/>
          </a:prstGeom>
        </p:spPr>
      </p:pic>
      <p:sp>
        <p:nvSpPr>
          <p:cNvPr id="10" name="Mũi tên: Phải 9">
            <a:extLst>
              <a:ext uri="{FF2B5EF4-FFF2-40B4-BE49-F238E27FC236}">
                <a16:creationId xmlns:a16="http://schemas.microsoft.com/office/drawing/2014/main" id="{5774A4A7-10F3-4D2A-B2F5-9D6BFC1B5094}"/>
              </a:ext>
            </a:extLst>
          </p:cNvPr>
          <p:cNvSpPr/>
          <p:nvPr/>
        </p:nvSpPr>
        <p:spPr>
          <a:xfrm rot="1500000">
            <a:off x="3317202" y="1917882"/>
            <a:ext cx="2861093" cy="5319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2F875ECD-88AA-49EF-B8C7-57C0E9B03A36}"/>
              </a:ext>
            </a:extLst>
          </p:cNvPr>
          <p:cNvSpPr txBox="1"/>
          <p:nvPr/>
        </p:nvSpPr>
        <p:spPr>
          <a:xfrm>
            <a:off x="492964" y="2635190"/>
            <a:ext cx="333267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err="1">
                <a:latin typeface="Arial"/>
                <a:cs typeface="Arial"/>
              </a:rPr>
              <a:t>Từ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module</a:t>
            </a:r>
            <a:r>
              <a:rPr lang="vi-VN" dirty="0">
                <a:latin typeface="Arial"/>
                <a:cs typeface="Arial"/>
              </a:rPr>
              <a:t> GPS </a:t>
            </a:r>
            <a:r>
              <a:rPr lang="vi-VN" err="1">
                <a:latin typeface="Arial"/>
                <a:cs typeface="Arial"/>
              </a:rPr>
              <a:t>gắn</a:t>
            </a:r>
            <a:r>
              <a:rPr lang="vi-VN" dirty="0">
                <a:latin typeface="Arial"/>
                <a:cs typeface="Arial"/>
              </a:rPr>
              <a:t> trên phương </a:t>
            </a:r>
            <a:r>
              <a:rPr lang="vi-VN" err="1">
                <a:latin typeface="Arial"/>
                <a:cs typeface="Arial"/>
              </a:rPr>
              <a:t>tiện</a:t>
            </a:r>
            <a:r>
              <a:rPr lang="vi-VN" dirty="0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đọc</a:t>
            </a:r>
            <a:r>
              <a:rPr lang="vi-VN" dirty="0">
                <a:latin typeface="Arial"/>
                <a:cs typeface="Arial"/>
              </a:rPr>
              <a:t> ra </a:t>
            </a:r>
            <a:r>
              <a:rPr lang="vi-VN" err="1">
                <a:latin typeface="Arial"/>
                <a:cs typeface="Arial"/>
              </a:rPr>
              <a:t>giá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trị</a:t>
            </a:r>
            <a:r>
              <a:rPr lang="vi-VN" dirty="0">
                <a:latin typeface="Arial"/>
                <a:cs typeface="Arial"/>
              </a:rPr>
              <a:t> kinh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vĩ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  <a:r>
              <a:rPr lang="vi-VN" dirty="0">
                <a:latin typeface="Arial"/>
                <a:cs typeface="Arial"/>
              </a:rPr>
              <a:t>, </a:t>
            </a:r>
            <a:endParaRPr lang="vi-VN">
              <a:latin typeface="Arial"/>
              <a:cs typeface="Arial"/>
            </a:endParaRPr>
          </a:p>
          <a:p>
            <a:br>
              <a:rPr lang="vi-VN" dirty="0">
                <a:latin typeface="Arial"/>
                <a:cs typeface="Arial"/>
              </a:rPr>
            </a:br>
            <a:r>
              <a:rPr lang="vi-VN">
                <a:latin typeface="Arial"/>
                <a:cs typeface="Arial"/>
              </a:rPr>
              <a:t>Sau đó </a:t>
            </a:r>
            <a:r>
              <a:rPr lang="vi-VN" err="1">
                <a:latin typeface="Arial"/>
                <a:cs typeface="Arial"/>
              </a:rPr>
              <a:t>đẩy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data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đó</a:t>
            </a:r>
            <a:r>
              <a:rPr lang="vi-VN">
                <a:latin typeface="Arial"/>
                <a:cs typeface="Arial"/>
              </a:rPr>
              <a:t> lên </a:t>
            </a:r>
            <a:r>
              <a:rPr lang="vi-VN" err="1">
                <a:latin typeface="Arial"/>
                <a:cs typeface="Arial"/>
              </a:rPr>
              <a:t>sever</a:t>
            </a:r>
            <a:br>
              <a:rPr lang="vi-VN" dirty="0">
                <a:latin typeface="Arial"/>
                <a:cs typeface="Arial"/>
              </a:rPr>
            </a:br>
            <a:endParaRPr lang="vi-VN">
              <a:latin typeface="Arial"/>
              <a:cs typeface="Arial"/>
            </a:endParaRPr>
          </a:p>
          <a:p>
            <a:r>
              <a:rPr lang="vi-VN" dirty="0">
                <a:latin typeface="Arial"/>
                <a:cs typeface="Arial"/>
              </a:rPr>
              <a:t> và </a:t>
            </a:r>
            <a:r>
              <a:rPr lang="vi-VN" err="1">
                <a:latin typeface="Arial"/>
                <a:cs typeface="Arial"/>
              </a:rPr>
              <a:t>từ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sever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sẽ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làm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web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app</a:t>
            </a:r>
            <a:r>
              <a:rPr lang="vi-VN" dirty="0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app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mobile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để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hiển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thị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vị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trí</a:t>
            </a:r>
            <a:r>
              <a:rPr lang="vi-VN" dirty="0">
                <a:latin typeface="Arial"/>
                <a:cs typeface="Arial"/>
              </a:rPr>
              <a:t> của</a:t>
            </a:r>
            <a:r>
              <a:rPr lang="vi-VN">
                <a:latin typeface="Arial"/>
                <a:cs typeface="Arial"/>
              </a:rPr>
              <a:t> vật thể hiện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tại</a:t>
            </a:r>
            <a:endParaRPr lang="vi-VN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6866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C69DFA10-100F-4463-B520-1ACF944CF6EA}"/>
              </a:ext>
            </a:extLst>
          </p:cNvPr>
          <p:cNvSpPr txBox="1"/>
          <p:nvPr/>
        </p:nvSpPr>
        <p:spPr>
          <a:xfrm>
            <a:off x="828135" y="54058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400" b="1">
                <a:latin typeface="Arial"/>
                <a:cs typeface="Arial"/>
              </a:rPr>
              <a:t>Yêu </a:t>
            </a:r>
            <a:r>
              <a:rPr lang="vi-VN" sz="2400" b="1" err="1">
                <a:latin typeface="Arial"/>
                <a:cs typeface="Arial"/>
              </a:rPr>
              <a:t>cầu</a:t>
            </a:r>
            <a:r>
              <a:rPr lang="vi-VN" sz="2400" b="1">
                <a:latin typeface="Arial"/>
                <a:cs typeface="Arial"/>
              </a:rPr>
              <a:t> </a:t>
            </a:r>
            <a:r>
              <a:rPr lang="vi-VN" sz="2400" b="1" err="1">
                <a:latin typeface="Arial"/>
                <a:cs typeface="Arial"/>
              </a:rPr>
              <a:t>hệ</a:t>
            </a:r>
            <a:r>
              <a:rPr lang="vi-VN" sz="2400" b="1">
                <a:latin typeface="Arial"/>
                <a:cs typeface="Arial"/>
              </a:rPr>
              <a:t> </a:t>
            </a:r>
            <a:r>
              <a:rPr lang="vi-VN" sz="2400" b="1" err="1">
                <a:latin typeface="Arial"/>
                <a:cs typeface="Arial"/>
              </a:rPr>
              <a:t>thống</a:t>
            </a:r>
            <a:endParaRPr lang="vi-VN" sz="2400" b="1">
              <a:latin typeface="Arial"/>
              <a:cs typeface="Arial"/>
            </a:endParaRP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34790F7E-596D-490D-890E-75DCF21D4D99}"/>
              </a:ext>
            </a:extLst>
          </p:cNvPr>
          <p:cNvSpPr txBox="1"/>
          <p:nvPr/>
        </p:nvSpPr>
        <p:spPr>
          <a:xfrm>
            <a:off x="1359200" y="140233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000" b="1">
                <a:solidFill>
                  <a:srgbClr val="FF0000"/>
                </a:solidFill>
                <a:latin typeface="Arial"/>
                <a:cs typeface="Arial"/>
              </a:rPr>
              <a:t>Yêu </a:t>
            </a:r>
            <a:r>
              <a:rPr lang="vi-VN" sz="2000" b="1" err="1">
                <a:solidFill>
                  <a:srgbClr val="FF0000"/>
                </a:solidFill>
                <a:latin typeface="Arial"/>
                <a:cs typeface="Arial"/>
              </a:rPr>
              <a:t>cầu</a:t>
            </a:r>
            <a:r>
              <a:rPr lang="vi-VN" sz="200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vi-VN" sz="2000" b="1" err="1">
                <a:solidFill>
                  <a:srgbClr val="FF0000"/>
                </a:solidFill>
                <a:latin typeface="Arial"/>
                <a:cs typeface="Arial"/>
              </a:rPr>
              <a:t>chức</a:t>
            </a:r>
            <a:r>
              <a:rPr lang="vi-VN" sz="2000" b="1">
                <a:solidFill>
                  <a:srgbClr val="FF0000"/>
                </a:solidFill>
                <a:latin typeface="Arial"/>
                <a:cs typeface="Arial"/>
              </a:rPr>
              <a:t> năng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24C44C48-3DFD-4D92-85B7-DCC7F723B40D}"/>
              </a:ext>
            </a:extLst>
          </p:cNvPr>
          <p:cNvSpPr txBox="1"/>
          <p:nvPr/>
        </p:nvSpPr>
        <p:spPr>
          <a:xfrm>
            <a:off x="1359200" y="3429539"/>
            <a:ext cx="35483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000" b="1">
                <a:solidFill>
                  <a:srgbClr val="0070C0"/>
                </a:solidFill>
                <a:latin typeface="Arial"/>
                <a:cs typeface="Arial"/>
              </a:rPr>
              <a:t>Yêu </a:t>
            </a:r>
            <a:r>
              <a:rPr lang="vi-VN" sz="2000" b="1" err="1">
                <a:solidFill>
                  <a:srgbClr val="0070C0"/>
                </a:solidFill>
                <a:latin typeface="Arial"/>
                <a:cs typeface="Arial"/>
              </a:rPr>
              <a:t>cầu</a:t>
            </a:r>
            <a:r>
              <a:rPr lang="vi-VN" sz="2000" b="1">
                <a:solidFill>
                  <a:srgbClr val="0070C0"/>
                </a:solidFill>
                <a:latin typeface="Arial"/>
                <a:cs typeface="Arial"/>
              </a:rPr>
              <a:t> phi </a:t>
            </a:r>
            <a:r>
              <a:rPr lang="vi-VN" sz="2000" b="1" err="1">
                <a:solidFill>
                  <a:srgbClr val="0070C0"/>
                </a:solidFill>
                <a:latin typeface="Arial"/>
                <a:cs typeface="Arial"/>
              </a:rPr>
              <a:t>chức</a:t>
            </a:r>
            <a:r>
              <a:rPr lang="vi-VN" sz="2000" b="1">
                <a:solidFill>
                  <a:srgbClr val="0070C0"/>
                </a:solidFill>
                <a:latin typeface="Arial"/>
                <a:cs typeface="Arial"/>
              </a:rPr>
              <a:t> năng</a:t>
            </a: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9E5C7A37-EBB9-4391-BA96-810454085773}"/>
              </a:ext>
            </a:extLst>
          </p:cNvPr>
          <p:cNvSpPr txBox="1"/>
          <p:nvPr/>
        </p:nvSpPr>
        <p:spPr>
          <a:xfrm>
            <a:off x="1360098" y="1906438"/>
            <a:ext cx="791904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vi-VN" err="1">
                <a:latin typeface="Arial"/>
                <a:cs typeface="Arial"/>
              </a:rPr>
              <a:t>Gửi</a:t>
            </a:r>
            <a:r>
              <a:rPr lang="vi-VN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nhận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vị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trí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tọa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độ</a:t>
            </a:r>
            <a:endParaRPr lang="vi-VN"/>
          </a:p>
          <a:p>
            <a:pPr marL="285750" indent="-285750">
              <a:buFont typeface="Arial"/>
              <a:buChar char="•"/>
            </a:pPr>
            <a:r>
              <a:rPr lang="vi-VN" err="1">
                <a:latin typeface="Arial"/>
                <a:ea typeface="+mn-lt"/>
                <a:cs typeface="Arial"/>
              </a:rPr>
              <a:t>Hiển</a:t>
            </a:r>
            <a:r>
              <a:rPr lang="vi-VN">
                <a:latin typeface="Arial"/>
                <a:ea typeface="+mn-lt"/>
                <a:cs typeface="Arial"/>
              </a:rPr>
              <a:t> </a:t>
            </a:r>
            <a:r>
              <a:rPr lang="vi-VN" err="1">
                <a:latin typeface="Arial"/>
                <a:ea typeface="+mn-lt"/>
                <a:cs typeface="Arial"/>
              </a:rPr>
              <a:t>thị</a:t>
            </a:r>
            <a:r>
              <a:rPr lang="vi-VN">
                <a:latin typeface="Arial"/>
                <a:ea typeface="+mn-lt"/>
                <a:cs typeface="Arial"/>
              </a:rPr>
              <a:t> object trên giao diện bản </a:t>
            </a:r>
            <a:r>
              <a:rPr lang="vi-VN" err="1">
                <a:latin typeface="Arial"/>
                <a:ea typeface="+mn-lt"/>
                <a:cs typeface="Arial"/>
              </a:rPr>
              <a:t>đồ</a:t>
            </a:r>
            <a:r>
              <a:rPr lang="vi-VN">
                <a:latin typeface="Arial"/>
                <a:ea typeface="+mn-lt"/>
                <a:cs typeface="Arial"/>
              </a:rPr>
              <a:t> Việt Nam</a:t>
            </a:r>
          </a:p>
          <a:p>
            <a:pPr marL="285750" indent="-285750">
              <a:buFont typeface="Arial"/>
              <a:buChar char="•"/>
            </a:pPr>
            <a:r>
              <a:rPr lang="vi-VN" err="1">
                <a:latin typeface="Arial"/>
                <a:cs typeface="Arial"/>
              </a:rPr>
              <a:t>Hỗ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trợ</a:t>
            </a:r>
            <a:r>
              <a:rPr lang="vi-VN">
                <a:latin typeface="Arial"/>
                <a:cs typeface="Arial"/>
              </a:rPr>
              <a:t> theo </a:t>
            </a:r>
            <a:r>
              <a:rPr lang="vi-VN" err="1">
                <a:latin typeface="Arial"/>
                <a:cs typeface="Arial"/>
              </a:rPr>
              <a:t>dõi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thời</a:t>
            </a:r>
            <a:r>
              <a:rPr lang="vi-VN">
                <a:latin typeface="Arial"/>
                <a:cs typeface="Arial"/>
              </a:rPr>
              <a:t> gian </a:t>
            </a:r>
            <a:r>
              <a:rPr lang="vi-VN" err="1">
                <a:latin typeface="Arial"/>
                <a:cs typeface="Arial"/>
              </a:rPr>
              <a:t>thực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 dirty="0" err="1">
                <a:latin typeface="Arial"/>
                <a:cs typeface="Arial"/>
              </a:rPr>
              <a:t>Hỗ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trợ</a:t>
            </a:r>
            <a:r>
              <a:rPr lang="vi-VN" dirty="0">
                <a:latin typeface="Arial"/>
                <a:cs typeface="Arial"/>
              </a:rPr>
              <a:t> thao </a:t>
            </a:r>
            <a:r>
              <a:rPr lang="vi-VN" dirty="0" err="1">
                <a:latin typeface="Arial"/>
                <a:cs typeface="Arial"/>
              </a:rPr>
              <a:t>tác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quản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lý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list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lang="vi-VN" dirty="0" err="1">
                <a:latin typeface="Arial"/>
                <a:cs typeface="Arial"/>
              </a:rPr>
              <a:t>objects</a:t>
            </a:r>
            <a:endParaRPr lang="vi-VN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latin typeface="Arial"/>
                <a:ea typeface="+mn-lt"/>
                <a:cs typeface="Arial"/>
              </a:rPr>
              <a:t>Lưu </a:t>
            </a:r>
            <a:r>
              <a:rPr lang="vi-VN" dirty="0" err="1">
                <a:latin typeface="Arial"/>
                <a:ea typeface="+mn-lt"/>
                <a:cs typeface="Arial"/>
              </a:rPr>
              <a:t>lịch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sử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tọa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độ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lần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cuối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trước</a:t>
            </a:r>
            <a:r>
              <a:rPr lang="vi-VN" dirty="0">
                <a:latin typeface="Arial"/>
                <a:ea typeface="+mn-lt"/>
                <a:cs typeface="Arial"/>
              </a:rPr>
              <a:t> khi </a:t>
            </a:r>
            <a:r>
              <a:rPr lang="vi-VN" dirty="0" err="1">
                <a:latin typeface="Arial"/>
                <a:ea typeface="+mn-lt"/>
                <a:cs typeface="Arial"/>
              </a:rPr>
              <a:t>mất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tín</a:t>
            </a:r>
            <a:r>
              <a:rPr lang="vi-VN" dirty="0">
                <a:latin typeface="Arial"/>
                <a:ea typeface="+mn-lt"/>
                <a:cs typeface="Arial"/>
              </a:rPr>
              <a:t> </a:t>
            </a:r>
            <a:r>
              <a:rPr lang="vi-VN" dirty="0" err="1">
                <a:latin typeface="Arial"/>
                <a:ea typeface="+mn-lt"/>
                <a:cs typeface="Arial"/>
              </a:rPr>
              <a:t>hiệu</a:t>
            </a:r>
            <a:endParaRPr lang="vi-VN" dirty="0" err="1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vi-VN">
              <a:latin typeface="Arial"/>
              <a:cs typeface="Arial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D6E690B3-60A7-4087-BAA7-0937BC80BBEA}"/>
              </a:ext>
            </a:extLst>
          </p:cNvPr>
          <p:cNvSpPr txBox="1"/>
          <p:nvPr/>
        </p:nvSpPr>
        <p:spPr>
          <a:xfrm>
            <a:off x="1445464" y="4119653"/>
            <a:ext cx="692701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vi-VN" err="1">
                <a:latin typeface="Arial"/>
                <a:cs typeface="Arial"/>
              </a:rPr>
              <a:t>Cập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nhật</a:t>
            </a:r>
            <a:r>
              <a:rPr lang="vi-VN">
                <a:latin typeface="Arial"/>
                <a:cs typeface="Arial"/>
              </a:rPr>
              <a:t> nhanh &lt; 5s</a:t>
            </a:r>
          </a:p>
          <a:p>
            <a:pPr marL="285750" indent="-28575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Giao </a:t>
            </a:r>
            <a:r>
              <a:rPr lang="vi-VN" err="1">
                <a:latin typeface="Arial"/>
                <a:cs typeface="Arial"/>
              </a:rPr>
              <a:t>diện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hiển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thị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trực</a:t>
            </a:r>
            <a:r>
              <a:rPr lang="vi-VN">
                <a:latin typeface="Arial"/>
                <a:cs typeface="Arial"/>
              </a:rPr>
              <a:t> quan, </a:t>
            </a:r>
            <a:r>
              <a:rPr lang="vi-VN" err="1">
                <a:latin typeface="Arial"/>
                <a:cs typeface="Arial"/>
              </a:rPr>
              <a:t>có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thể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phóng</a:t>
            </a:r>
            <a:r>
              <a:rPr lang="vi-VN">
                <a:latin typeface="Arial"/>
                <a:cs typeface="Arial"/>
              </a:rPr>
              <a:t> to thu </a:t>
            </a:r>
            <a:r>
              <a:rPr lang="vi-VN" err="1">
                <a:latin typeface="Arial"/>
                <a:cs typeface="Arial"/>
              </a:rPr>
              <a:t>nhỏ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 err="1">
                <a:latin typeface="Arial"/>
                <a:cs typeface="Arial"/>
              </a:rPr>
              <a:t>Hỗ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trợ</a:t>
            </a:r>
            <a:r>
              <a:rPr lang="vi-VN">
                <a:latin typeface="Arial"/>
                <a:cs typeface="Arial"/>
              </a:rPr>
              <a:t> </a:t>
            </a:r>
            <a:r>
              <a:rPr lang="vi-VN" err="1">
                <a:latin typeface="Arial"/>
                <a:cs typeface="Arial"/>
              </a:rPr>
              <a:t>iOS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và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Android</a:t>
            </a:r>
            <a:endParaRPr lang="vi-VN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Server </a:t>
            </a:r>
            <a:r>
              <a:rPr lang="vi-VN" err="1">
                <a:latin typeface="Arial"/>
                <a:cs typeface="Arial"/>
              </a:rPr>
              <a:t>hỗ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trợ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tốt</a:t>
            </a:r>
            <a:r>
              <a:rPr lang="vi-VN">
                <a:latin typeface="Arial"/>
                <a:cs typeface="Arial"/>
              </a:rPr>
              <a:t> cho </a:t>
            </a:r>
            <a:r>
              <a:rPr lang="vi-VN" err="1">
                <a:latin typeface="Arial"/>
                <a:cs typeface="Arial"/>
              </a:rPr>
              <a:t>nhiều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thiết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bị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kết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nối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cùng</a:t>
            </a:r>
            <a:r>
              <a:rPr lang="vi-VN">
                <a:latin typeface="Arial"/>
                <a:cs typeface="Arial"/>
              </a:rPr>
              <a:t> </a:t>
            </a:r>
            <a:r>
              <a:rPr lang="vi-VN" err="1">
                <a:latin typeface="Arial"/>
                <a:cs typeface="Arial"/>
              </a:rPr>
              <a:t>một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lúc</a:t>
            </a:r>
            <a:r>
              <a:rPr lang="vi-VN">
                <a:latin typeface="Arial"/>
                <a:cs typeface="Arial"/>
              </a:rPr>
              <a:t> (</a:t>
            </a:r>
            <a:r>
              <a:rPr lang="vi-VN" err="1">
                <a:latin typeface="Arial"/>
                <a:cs typeface="Arial"/>
              </a:rPr>
              <a:t>up</a:t>
            </a:r>
            <a:r>
              <a:rPr lang="vi-VN">
                <a:latin typeface="Arial"/>
                <a:cs typeface="Arial"/>
              </a:rPr>
              <a:t> to 10 </a:t>
            </a:r>
            <a:r>
              <a:rPr lang="vi-VN" err="1">
                <a:latin typeface="Arial"/>
                <a:cs typeface="Arial"/>
              </a:rPr>
              <a:t>thiết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bị</a:t>
            </a:r>
            <a:r>
              <a:rPr lang="vi-VN">
                <a:latin typeface="Arial"/>
                <a:cs typeface="Arial"/>
              </a:rPr>
              <a:t>, </a:t>
            </a:r>
            <a:r>
              <a:rPr lang="vi-VN" err="1">
                <a:latin typeface="Arial"/>
                <a:cs typeface="Arial"/>
              </a:rPr>
              <a:t>demo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tracking</a:t>
            </a:r>
            <a:r>
              <a:rPr lang="vi-VN">
                <a:latin typeface="Arial"/>
                <a:cs typeface="Arial"/>
              </a:rPr>
              <a:t> trên </a:t>
            </a:r>
            <a:r>
              <a:rPr lang="vi-VN" err="1">
                <a:latin typeface="Arial"/>
                <a:cs typeface="Arial"/>
              </a:rPr>
              <a:t>một</a:t>
            </a:r>
            <a:r>
              <a:rPr lang="vi-VN">
                <a:latin typeface="Arial"/>
                <a:cs typeface="Arial"/>
              </a:rPr>
              <a:t> xe) </a:t>
            </a:r>
          </a:p>
          <a:p>
            <a:pPr marL="285750" indent="-285750">
              <a:buFont typeface="Arial"/>
              <a:buChar char="•"/>
            </a:pPr>
            <a:r>
              <a:rPr lang="vi-VN">
                <a:latin typeface="Arial"/>
                <a:cs typeface="Arial"/>
              </a:rPr>
              <a:t>Sai </a:t>
            </a:r>
            <a:r>
              <a:rPr lang="vi-VN" err="1">
                <a:latin typeface="Arial"/>
                <a:cs typeface="Arial"/>
              </a:rPr>
              <a:t>lệch</a:t>
            </a:r>
            <a:r>
              <a:rPr lang="vi-VN">
                <a:latin typeface="Arial"/>
                <a:cs typeface="Arial"/>
              </a:rPr>
              <a:t> </a:t>
            </a:r>
            <a:r>
              <a:rPr lang="vi-VN" err="1">
                <a:latin typeface="Arial"/>
                <a:cs typeface="Arial"/>
              </a:rPr>
              <a:t>vị</a:t>
            </a:r>
            <a:r>
              <a:rPr lang="vi-VN">
                <a:latin typeface="Arial"/>
                <a:cs typeface="Arial"/>
              </a:rPr>
              <a:t> </a:t>
            </a:r>
            <a:r>
              <a:rPr lang="vi-VN" err="1">
                <a:latin typeface="Arial"/>
                <a:cs typeface="Arial"/>
              </a:rPr>
              <a:t>trí</a:t>
            </a:r>
            <a:r>
              <a:rPr lang="vi-VN">
                <a:latin typeface="Arial"/>
                <a:cs typeface="Arial"/>
              </a:rPr>
              <a:t> không </a:t>
            </a:r>
            <a:r>
              <a:rPr lang="vi-VN" err="1">
                <a:latin typeface="Arial"/>
                <a:cs typeface="Arial"/>
              </a:rPr>
              <a:t>quá</a:t>
            </a:r>
            <a:r>
              <a:rPr lang="vi-VN">
                <a:latin typeface="Arial"/>
                <a:cs typeface="Arial"/>
              </a:rPr>
              <a:t> 50m</a:t>
            </a:r>
          </a:p>
        </p:txBody>
      </p:sp>
    </p:spTree>
    <p:extLst>
      <p:ext uri="{BB962C8B-B14F-4D97-AF65-F5344CB8AC3E}">
        <p14:creationId xmlns:p14="http://schemas.microsoft.com/office/powerpoint/2010/main" val="333857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>
            <a:extLst>
              <a:ext uri="{FF2B5EF4-FFF2-40B4-BE49-F238E27FC236}">
                <a16:creationId xmlns:a16="http://schemas.microsoft.com/office/drawing/2014/main" id="{6676FC23-B9DC-4A0C-9ED2-6F1BF1830B40}"/>
              </a:ext>
            </a:extLst>
          </p:cNvPr>
          <p:cNvSpPr txBox="1"/>
          <p:nvPr/>
        </p:nvSpPr>
        <p:spPr>
          <a:xfrm>
            <a:off x="-191671" y="262901"/>
            <a:ext cx="628758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dirty="0"/>
              <a:t>	</a:t>
            </a:r>
            <a:r>
              <a:rPr lang="en-US" sz="3200" b="1">
                <a:latin typeface="Cambria"/>
                <a:ea typeface="Cambria" panose="02040503050406030204" pitchFamily="18" charset="0"/>
              </a:rPr>
              <a:t>Phần 3. Cơ sở lí thuyết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EA6B529-3BEE-4D6F-A19C-1CEBD74BB1B4}"/>
              </a:ext>
            </a:extLst>
          </p:cNvPr>
          <p:cNvSpPr txBox="1"/>
          <p:nvPr/>
        </p:nvSpPr>
        <p:spPr>
          <a:xfrm>
            <a:off x="224287" y="856891"/>
            <a:ext cx="64525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2800" dirty="0">
                <a:latin typeface="Arial"/>
                <a:cs typeface="Arial"/>
              </a:rPr>
              <a:t>3.1 Sơ lược về Module </a:t>
            </a:r>
            <a:r>
              <a:rPr lang="vi-VN" sz="2800">
                <a:latin typeface="Arial"/>
                <a:cs typeface="Arial"/>
              </a:rPr>
              <a:t>GPS NEO 7M</a:t>
            </a:r>
            <a:endParaRPr lang="vi-VN" sz="2800"/>
          </a:p>
        </p:txBody>
      </p:sp>
      <p:pic>
        <p:nvPicPr>
          <p:cNvPr id="8" name="Hình ảnh 5">
            <a:extLst>
              <a:ext uri="{FF2B5EF4-FFF2-40B4-BE49-F238E27FC236}">
                <a16:creationId xmlns:a16="http://schemas.microsoft.com/office/drawing/2014/main" id="{0B0E22C1-22B7-413C-8004-7A95E57EE2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31" r="-1" b="15518"/>
          <a:stretch/>
        </p:blipFill>
        <p:spPr>
          <a:xfrm>
            <a:off x="448438" y="1479150"/>
            <a:ext cx="5007370" cy="2078737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F8ADAEB6-0E0B-486E-997D-81261B0EB960}"/>
              </a:ext>
            </a:extLst>
          </p:cNvPr>
          <p:cNvSpPr txBox="1"/>
          <p:nvPr/>
        </p:nvSpPr>
        <p:spPr>
          <a:xfrm>
            <a:off x="1891161" y="363082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Block diagram</a:t>
            </a:r>
            <a:endParaRPr lang="vi-VN"/>
          </a:p>
        </p:txBody>
      </p:sp>
      <p:pic>
        <p:nvPicPr>
          <p:cNvPr id="14" name="Hình ảnh 6">
            <a:extLst>
              <a:ext uri="{FF2B5EF4-FFF2-40B4-BE49-F238E27FC236}">
                <a16:creationId xmlns:a16="http://schemas.microsoft.com/office/drawing/2014/main" id="{E8072594-5F54-4042-AB0F-43B70C5B9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588" y="1542888"/>
            <a:ext cx="6049993" cy="2320108"/>
          </a:xfrm>
          <a:prstGeom prst="rect">
            <a:avLst/>
          </a:prstGeom>
        </p:spPr>
      </p:pic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A2C3A94A-584E-400D-82CA-8616933AE565}"/>
              </a:ext>
            </a:extLst>
          </p:cNvPr>
          <p:cNvSpPr txBox="1"/>
          <p:nvPr/>
        </p:nvSpPr>
        <p:spPr>
          <a:xfrm>
            <a:off x="8591909" y="282659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>
                <a:latin typeface="Arial"/>
                <a:cs typeface="Arial"/>
              </a:rPr>
              <a:t>Receiver Configuration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64753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D4879259-1022-4DDF-8ABA-6DE1F26B8B92}"/>
              </a:ext>
            </a:extLst>
          </p:cNvPr>
          <p:cNvSpPr txBox="1"/>
          <p:nvPr/>
        </p:nvSpPr>
        <p:spPr>
          <a:xfrm>
            <a:off x="5457646" y="1446362"/>
            <a:ext cx="390776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b="1" dirty="0">
                <a:latin typeface="Arial"/>
                <a:cs typeface="Arial"/>
              </a:rPr>
              <a:t>OPERATION:</a:t>
            </a:r>
            <a:endParaRPr lang="vi-VN" b="1" dirty="0">
              <a:latin typeface="Arial"/>
              <a:cs typeface="Arial"/>
            </a:endParaRPr>
          </a:p>
          <a:p>
            <a:r>
              <a:rPr lang="vi-VN" dirty="0">
                <a:latin typeface="Arial"/>
                <a:cs typeface="Arial"/>
              </a:rPr>
              <a:t>- </a:t>
            </a:r>
            <a:r>
              <a:rPr lang="vi-VN" dirty="0">
                <a:ea typeface="+mn-lt"/>
                <a:cs typeface="+mn-lt"/>
              </a:rPr>
              <a:t>Acquistion</a:t>
            </a:r>
            <a:endParaRPr lang="vi-VN" dirty="0">
              <a:latin typeface="Arial"/>
              <a:ea typeface="+mn-lt"/>
              <a:cs typeface="Arial"/>
            </a:endParaRPr>
          </a:p>
          <a:p>
            <a:r>
              <a:rPr lang="vi-VN" dirty="0">
                <a:latin typeface="Arial"/>
                <a:cs typeface="Arial"/>
              </a:rPr>
              <a:t>-Tracking</a:t>
            </a:r>
          </a:p>
          <a:p>
            <a:r>
              <a:rPr lang="vi-VN" dirty="0">
                <a:latin typeface="Arial"/>
                <a:cs typeface="Arial"/>
              </a:rPr>
              <a:t>-Inactive for update</a:t>
            </a:r>
          </a:p>
          <a:p>
            <a:r>
              <a:rPr lang="vi-VN" dirty="0">
                <a:latin typeface="Arial"/>
                <a:cs typeface="Arial"/>
              </a:rPr>
              <a:t>- Inactive for search</a:t>
            </a:r>
          </a:p>
          <a:p>
            <a:r>
              <a:rPr lang="vi-VN" dirty="0">
                <a:latin typeface="Arial"/>
                <a:cs typeface="Arial"/>
              </a:rPr>
              <a:t>- Power optimize tracking</a:t>
            </a:r>
          </a:p>
        </p:txBody>
      </p:sp>
      <p:pic>
        <p:nvPicPr>
          <p:cNvPr id="7" name="Hình ảnh 7">
            <a:extLst>
              <a:ext uri="{FF2B5EF4-FFF2-40B4-BE49-F238E27FC236}">
                <a16:creationId xmlns:a16="http://schemas.microsoft.com/office/drawing/2014/main" id="{CF6F09AF-E13C-4260-B712-4187F3FC5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20" y="-206574"/>
            <a:ext cx="4612255" cy="3648053"/>
          </a:xfrm>
          <a:prstGeom prst="rect">
            <a:avLst/>
          </a:prstGeom>
        </p:spPr>
      </p:pic>
      <p:pic>
        <p:nvPicPr>
          <p:cNvPr id="9" name="Hình ảnh 4">
            <a:extLst>
              <a:ext uri="{FF2B5EF4-FFF2-40B4-BE49-F238E27FC236}">
                <a16:creationId xmlns:a16="http://schemas.microsoft.com/office/drawing/2014/main" id="{6C2FC8EC-F42F-4C36-901E-1F1BB71A8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7" y="3146663"/>
            <a:ext cx="10449464" cy="302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48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F0024600-6831-41CD-AD06-8BA36F4BEF2B}"/>
              </a:ext>
            </a:extLst>
          </p:cNvPr>
          <p:cNvSpPr txBox="1"/>
          <p:nvPr/>
        </p:nvSpPr>
        <p:spPr>
          <a:xfrm>
            <a:off x="152400" y="-57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b="1" dirty="0">
                <a:latin typeface="Arial"/>
                <a:cs typeface="Arial"/>
              </a:rPr>
              <a:t>NMEA PROTOCOL</a:t>
            </a:r>
            <a:endParaRPr lang="vi-VN" b="1" dirty="0"/>
          </a:p>
        </p:txBody>
      </p:sp>
      <p:pic>
        <p:nvPicPr>
          <p:cNvPr id="5" name="Hình ảnh 5" descr="Ảnh có chứa bàn&#10;&#10;Mô tả được tự động tạo">
            <a:extLst>
              <a:ext uri="{FF2B5EF4-FFF2-40B4-BE49-F238E27FC236}">
                <a16:creationId xmlns:a16="http://schemas.microsoft.com/office/drawing/2014/main" id="{331AD6DF-894C-4EF1-AFA6-F98CBD345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68" y="294335"/>
            <a:ext cx="9931878" cy="5349178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8DF7335B-F1B9-4AAB-9FEA-D6F71E3E0C44}"/>
              </a:ext>
            </a:extLst>
          </p:cNvPr>
          <p:cNvSpPr txBox="1"/>
          <p:nvPr/>
        </p:nvSpPr>
        <p:spPr>
          <a:xfrm>
            <a:off x="425569" y="5745193"/>
            <a:ext cx="95724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dirty="0">
                <a:latin typeface="Arial"/>
                <a:cs typeface="Arial"/>
              </a:rPr>
              <a:t>Ví dụ : </a:t>
            </a:r>
            <a:r>
              <a:rPr lang="vi-VN" b="1" dirty="0">
                <a:latin typeface="Arial"/>
                <a:ea typeface="+mn-lt"/>
                <a:cs typeface="Arial"/>
              </a:rPr>
              <a:t>$ GPGGA, 181908.00.3404.7041778, N, 07044.3966270, 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b="1" dirty="0">
                <a:latin typeface="Arial"/>
                <a:ea typeface="+mn-lt"/>
                <a:cs typeface="Arial"/>
              </a:rPr>
              <a:t>W, 4,13,1.00.495.144, M, 29.200, M, 0,10,0000 * 40 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0444493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3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787</Words>
  <Application>Microsoft Office PowerPoint</Application>
  <PresentationFormat>Widescreen</PresentationFormat>
  <Paragraphs>122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Arial</vt:lpstr>
      <vt:lpstr>Calibri</vt:lpstr>
      <vt:lpstr>Calibri Light</vt:lpstr>
      <vt:lpstr>Cambria</vt:lpstr>
      <vt:lpstr>Century Gothic</vt:lpstr>
      <vt:lpstr>Gill Sans MT</vt:lpstr>
      <vt:lpstr>Impact</vt:lpstr>
      <vt:lpstr>Tahoma</vt:lpstr>
      <vt:lpstr>Times New Roman</vt:lpstr>
      <vt:lpstr>Wingdings 3</vt:lpstr>
      <vt:lpstr>Ion</vt:lpstr>
      <vt:lpstr>Badge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Dungzz</dc:creator>
  <cp:lastModifiedBy>Pham Tien Dung 20172501</cp:lastModifiedBy>
  <cp:revision>762</cp:revision>
  <dcterms:created xsi:type="dcterms:W3CDTF">2021-04-12T07:03:59Z</dcterms:created>
  <dcterms:modified xsi:type="dcterms:W3CDTF">2021-06-26T02:10:12Z</dcterms:modified>
</cp:coreProperties>
</file>